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3" r:id="rId1"/>
  </p:sldMasterIdLst>
  <p:sldIdLst>
    <p:sldId id="265" r:id="rId2"/>
    <p:sldId id="261" r:id="rId3"/>
    <p:sldId id="274" r:id="rId4"/>
    <p:sldId id="258" r:id="rId5"/>
    <p:sldId id="263" r:id="rId6"/>
    <p:sldId id="260" r:id="rId7"/>
    <p:sldId id="259" r:id="rId8"/>
    <p:sldId id="264" r:id="rId9"/>
    <p:sldId id="266" r:id="rId10"/>
    <p:sldId id="267" r:id="rId11"/>
    <p:sldId id="269" r:id="rId12"/>
    <p:sldId id="276" r:id="rId13"/>
    <p:sldId id="275" r:id="rId14"/>
    <p:sldId id="272" r:id="rId15"/>
    <p:sldId id="277" r:id="rId16"/>
    <p:sldId id="271" r:id="rId17"/>
    <p:sldId id="270" r:id="rId18"/>
  </p:sldIdLst>
  <p:sldSz cx="9144000" cy="6858000" type="screen4x3"/>
  <p:notesSz cx="6946900" cy="9283700"/>
  <p:defaultTextStyle>
    <a:defPPr>
      <a:defRPr lang="en-US"/>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24100"/>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581" autoAdjust="0"/>
  </p:normalViewPr>
  <p:slideViewPr>
    <p:cSldViewPr>
      <p:cViewPr>
        <p:scale>
          <a:sx n="50" d="100"/>
          <a:sy n="50" d="100"/>
        </p:scale>
        <p:origin x="-1734" y="-135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4" name="Freeform 3"/>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defRPr/>
            </a:pPr>
            <a:endParaRPr lang="en-US" sz="1800"/>
          </a:p>
        </p:txBody>
      </p:sp>
      <p:sp>
        <p:nvSpPr>
          <p:cNvPr id="5" name="Freeform 4"/>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defRPr/>
            </a:pPr>
            <a:endParaRPr lang="en-US" sz="1800"/>
          </a:p>
        </p:txBody>
      </p:sp>
      <p:sp>
        <p:nvSpPr>
          <p:cNvPr id="9" name="Title 8"/>
          <p:cNvSpPr>
            <a:spLocks noGrp="1"/>
          </p:cNvSpPr>
          <p:nvPr>
            <p:ph type="ctrTitle"/>
          </p:nvPr>
        </p:nvSpPr>
        <p:spPr>
          <a:xfrm>
            <a:off x="429064" y="3337560"/>
            <a:ext cx="6480048" cy="2301240"/>
          </a:xfrm>
        </p:spPr>
        <p:txBody>
          <a:bodyPr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smtClean="0"/>
              <a:t>Click to edit Master title style</a:t>
            </a:r>
            <a:endParaRPr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6" name="Date Placeholder 29"/>
          <p:cNvSpPr>
            <a:spLocks noGrp="1"/>
          </p:cNvSpPr>
          <p:nvPr>
            <p:ph type="dt" sz="half" idx="10"/>
          </p:nvPr>
        </p:nvSpPr>
        <p:spPr/>
        <p:txBody>
          <a:bodyPr/>
          <a:lstStyle>
            <a:lvl1pPr>
              <a:defRPr/>
            </a:lvl1pPr>
          </a:lstStyle>
          <a:p>
            <a:pPr>
              <a:defRPr/>
            </a:pPr>
            <a:endParaRPr lang="en-US"/>
          </a:p>
        </p:txBody>
      </p:sp>
      <p:sp>
        <p:nvSpPr>
          <p:cNvPr id="7" name="Footer Placeholder 18"/>
          <p:cNvSpPr>
            <a:spLocks noGrp="1"/>
          </p:cNvSpPr>
          <p:nvPr>
            <p:ph type="ftr" sz="quarter" idx="11"/>
          </p:nvPr>
        </p:nvSpPr>
        <p:spPr/>
        <p:txBody>
          <a:bodyPr/>
          <a:lstStyle>
            <a:lvl1pPr>
              <a:defRPr/>
            </a:lvl1pPr>
          </a:lstStyle>
          <a:p>
            <a:pPr>
              <a:defRPr/>
            </a:pPr>
            <a:endParaRPr lang="en-US"/>
          </a:p>
        </p:txBody>
      </p:sp>
      <p:sp>
        <p:nvSpPr>
          <p:cNvPr id="8" name="Slide Number Placeholder 26"/>
          <p:cNvSpPr>
            <a:spLocks noGrp="1"/>
          </p:cNvSpPr>
          <p:nvPr>
            <p:ph type="sldNum" sz="quarter" idx="12"/>
          </p:nvPr>
        </p:nvSpPr>
        <p:spPr/>
        <p:txBody>
          <a:bodyPr/>
          <a:lstStyle>
            <a:lvl1pPr>
              <a:defRPr/>
            </a:lvl1pPr>
          </a:lstStyle>
          <a:p>
            <a:pPr>
              <a:defRPr/>
            </a:pPr>
            <a:fld id="{9BB02E82-E560-42A1-937D-7BC9F20E2AD2}"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0A5DE98B-91BB-42F9-9D93-FB1E8458611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CB965668-5CCF-4737-9440-4B08DA66D47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DD173208-1246-4F48-BEAF-7C6BEFE64C0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4" name="Freeform 3"/>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defRPr/>
            </a:pPr>
            <a:endParaRPr lang="en-US" sz="1800"/>
          </a:p>
        </p:txBody>
      </p:sp>
      <p:sp>
        <p:nvSpPr>
          <p:cNvPr id="5" name="Freeform 4"/>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defRPr/>
            </a:pPr>
            <a:endParaRPr lang="en-US" sz="1800"/>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lstStyle>
          <a:p>
            <a:pPr>
              <a:defRPr/>
            </a:pPr>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0EE83EAF-7EB7-403D-8788-F81F01391D35}"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5BB34524-BE83-43AE-B514-5CF8C76B0FF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5486400"/>
            <a:ext cx="4040188"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B97DD48E-BA74-4E8C-BBFE-B9A6D2E3219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lstStyle>
            <a:lvl1pPr algn="l">
              <a:defRPr sz="4600"/>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FB2D5617-E2FD-48B4-954B-37647914351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56BE964E-FCA1-4F79-A527-4A94FB84EC5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8156575" y="6421438"/>
            <a:ext cx="762000" cy="365125"/>
          </a:xfrm>
        </p:spPr>
        <p:txBody>
          <a:bodyPr/>
          <a:lstStyle>
            <a:lvl1pPr>
              <a:defRPr/>
            </a:lvl1pPr>
          </a:lstStyle>
          <a:p>
            <a:pPr>
              <a:defRPr/>
            </a:pPr>
            <a:fld id="{AD3D2042-4AD0-4802-803E-AA3D5C57F98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94B1B7E5-7907-4433-B149-722BC73DCB0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defRPr/>
            </a:pPr>
            <a:endParaRPr lang="en-US" sz="1800"/>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defRPr/>
            </a:pPr>
            <a:endParaRPr lang="en-US" sz="1800"/>
          </a:p>
        </p:txBody>
      </p:sp>
      <p:sp>
        <p:nvSpPr>
          <p:cNvPr id="1028" name="Title Placeholder 8"/>
          <p:cNvSpPr>
            <a:spLocks noGrp="1"/>
          </p:cNvSpPr>
          <p:nvPr>
            <p:ph type="title"/>
          </p:nvPr>
        </p:nvSpPr>
        <p:spPr bwMode="auto">
          <a:xfrm>
            <a:off x="457200" y="274638"/>
            <a:ext cx="7467600" cy="1143000"/>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600200"/>
            <a:ext cx="7467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421438"/>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pPr>
              <a:defRPr/>
            </a:pPr>
            <a:endParaRPr lang="en-US"/>
          </a:p>
        </p:txBody>
      </p:sp>
      <p:sp>
        <p:nvSpPr>
          <p:cNvPr id="22" name="Footer Placeholder 21"/>
          <p:cNvSpPr>
            <a:spLocks noGrp="1"/>
          </p:cNvSpPr>
          <p:nvPr>
            <p:ph type="ftr" sz="quarter" idx="3"/>
          </p:nvPr>
        </p:nvSpPr>
        <p:spPr>
          <a:xfrm>
            <a:off x="3124200" y="6421438"/>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pPr>
              <a:defRPr/>
            </a:pPr>
            <a:endParaRPr lang="en-US"/>
          </a:p>
        </p:txBody>
      </p:sp>
      <p:sp>
        <p:nvSpPr>
          <p:cNvPr id="18" name="Slide Number Placeholder 17"/>
          <p:cNvSpPr>
            <a:spLocks noGrp="1"/>
          </p:cNvSpPr>
          <p:nvPr>
            <p:ph type="sldNum" sz="quarter" idx="4"/>
          </p:nvPr>
        </p:nvSpPr>
        <p:spPr>
          <a:xfrm>
            <a:off x="8153400" y="6421438"/>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pPr>
              <a:defRPr/>
            </a:pPr>
            <a:fld id="{CAD11F65-1653-4B48-A475-CF5834E6FFF3}"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735" r:id="rId1"/>
    <p:sldLayoutId id="2147483734" r:id="rId2"/>
    <p:sldLayoutId id="2147483736" r:id="rId3"/>
    <p:sldLayoutId id="2147483733" r:id="rId4"/>
    <p:sldLayoutId id="2147483737" r:id="rId5"/>
    <p:sldLayoutId id="2147483732" r:id="rId6"/>
    <p:sldLayoutId id="2147483731" r:id="rId7"/>
    <p:sldLayoutId id="2147483738" r:id="rId8"/>
    <p:sldLayoutId id="2147483739" r:id="rId9"/>
    <p:sldLayoutId id="2147483730" r:id="rId10"/>
    <p:sldLayoutId id="2147483729" r:id="rId11"/>
  </p:sldLayoutIdLst>
  <p:txStyles>
    <p:titleStyle>
      <a:lvl1pPr algn="l" rtl="0" eaLnBrk="0" fontAlgn="base" hangingPunct="0">
        <a:spcBef>
          <a:spcPct val="0"/>
        </a:spcBef>
        <a:spcAft>
          <a:spcPct val="0"/>
        </a:spcAft>
        <a:defRPr sz="4600" kern="1200">
          <a:solidFill>
            <a:schemeClr val="tx1"/>
          </a:solidFill>
          <a:latin typeface="+mj-lt"/>
          <a:ea typeface="+mj-ea"/>
          <a:cs typeface="+mj-cs"/>
        </a:defRPr>
      </a:lvl1pPr>
      <a:lvl2pPr algn="l" rtl="0" eaLnBrk="0" fontAlgn="base" hangingPunct="0">
        <a:spcBef>
          <a:spcPct val="0"/>
        </a:spcBef>
        <a:spcAft>
          <a:spcPct val="0"/>
        </a:spcAft>
        <a:defRPr sz="4600">
          <a:solidFill>
            <a:schemeClr val="tx1"/>
          </a:solidFill>
          <a:latin typeface="Franklin Gothic Book" pitchFamily="34" charset="0"/>
        </a:defRPr>
      </a:lvl2pPr>
      <a:lvl3pPr algn="l" rtl="0" eaLnBrk="0" fontAlgn="base" hangingPunct="0">
        <a:spcBef>
          <a:spcPct val="0"/>
        </a:spcBef>
        <a:spcAft>
          <a:spcPct val="0"/>
        </a:spcAft>
        <a:defRPr sz="4600">
          <a:solidFill>
            <a:schemeClr val="tx1"/>
          </a:solidFill>
          <a:latin typeface="Franklin Gothic Book" pitchFamily="34" charset="0"/>
        </a:defRPr>
      </a:lvl3pPr>
      <a:lvl4pPr algn="l" rtl="0" eaLnBrk="0" fontAlgn="base" hangingPunct="0">
        <a:spcBef>
          <a:spcPct val="0"/>
        </a:spcBef>
        <a:spcAft>
          <a:spcPct val="0"/>
        </a:spcAft>
        <a:defRPr sz="4600">
          <a:solidFill>
            <a:schemeClr val="tx1"/>
          </a:solidFill>
          <a:latin typeface="Franklin Gothic Book" pitchFamily="34" charset="0"/>
        </a:defRPr>
      </a:lvl4pPr>
      <a:lvl5pPr algn="l" rtl="0" eaLnBrk="0" fontAlgn="base" hangingPunct="0">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p:titleStyle>
    <p:bodyStyle>
      <a:lvl1pPr marL="419100" indent="-382588" algn="l" rtl="0" eaLnBrk="0" fontAlgn="base" hangingPunct="0">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722313" indent="-273050" algn="l" rtl="0" eaLnBrk="0" fontAlgn="base" hangingPunct="0">
        <a:spcBef>
          <a:spcPct val="20000"/>
        </a:spcBef>
        <a:spcAft>
          <a:spcPct val="0"/>
        </a:spcAft>
        <a:buClr>
          <a:schemeClr val="accent1"/>
        </a:buClr>
        <a:buSzPct val="90000"/>
        <a:buFont typeface="Wingdings 2" pitchFamily="18" charset="2"/>
        <a:buChar char=""/>
        <a:defRPr sz="2600" kern="1200">
          <a:solidFill>
            <a:schemeClr val="tx1"/>
          </a:solidFill>
          <a:latin typeface="+mn-lt"/>
          <a:ea typeface="+mn-ea"/>
          <a:cs typeface="+mn-cs"/>
        </a:defRPr>
      </a:lvl2pPr>
      <a:lvl3pPr marL="1004888" indent="-255588" algn="l" rtl="0" eaLnBrk="0" fontAlgn="base" hangingPunct="0">
        <a:spcBef>
          <a:spcPct val="20000"/>
        </a:spcBef>
        <a:spcAft>
          <a:spcPct val="0"/>
        </a:spcAft>
        <a:buClr>
          <a:schemeClr val="accent2"/>
        </a:buClr>
        <a:buSzPct val="85000"/>
        <a:buFont typeface="Arial" charset="0"/>
        <a:buChar char="○"/>
        <a:defRPr sz="2400" kern="1200">
          <a:solidFill>
            <a:schemeClr val="tx1"/>
          </a:solidFill>
          <a:latin typeface="+mn-lt"/>
          <a:ea typeface="+mn-ea"/>
          <a:cs typeface="+mn-cs"/>
        </a:defRPr>
      </a:lvl3pPr>
      <a:lvl4pPr marL="1279525" indent="-236538" algn="l" rtl="0" eaLnBrk="0" fontAlgn="base" hangingPunct="0">
        <a:spcBef>
          <a:spcPct val="20000"/>
        </a:spcBef>
        <a:spcAft>
          <a:spcPct val="0"/>
        </a:spcAft>
        <a:buClr>
          <a:srgbClr val="8D89A4"/>
        </a:buClr>
        <a:buSzPct val="90000"/>
        <a:buFont typeface="Wingdings 2" pitchFamily="18" charset="2"/>
        <a:buChar char=""/>
        <a:defRPr sz="2000" kern="1200">
          <a:solidFill>
            <a:schemeClr val="tx1"/>
          </a:solidFill>
          <a:latin typeface="+mn-lt"/>
          <a:ea typeface="+mn-ea"/>
          <a:cs typeface="+mn-cs"/>
        </a:defRPr>
      </a:lvl4pPr>
      <a:lvl5pPr marL="1489075" indent="-182563" algn="l" rtl="0" eaLnBrk="0" fontAlgn="base" hangingPunct="0">
        <a:spcBef>
          <a:spcPct val="20000"/>
        </a:spcBef>
        <a:spcAft>
          <a:spcPct val="0"/>
        </a:spcAft>
        <a:buClr>
          <a:srgbClr val="748560"/>
        </a:buClr>
        <a:buSzPct val="100000"/>
        <a:buFont typeface="Arial" charset="0"/>
        <a:buChar char="-"/>
        <a:defRPr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yearbookordercenter.co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Stingrae@dadeschools.net" TargetMode="External"/><Relationship Id="rId2" Type="http://schemas.openxmlformats.org/officeDocument/2006/relationships/hyperlink" Target="mailto:andionjm@dadeschools.net"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ferguson.dadeschools.net/Students/Activities/index.html"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1905000" y="3352800"/>
            <a:ext cx="6480048" cy="2301240"/>
          </a:xfrm>
        </p:spPr>
        <p:txBody>
          <a:bodyPr>
            <a:normAutofit/>
          </a:bodyPr>
          <a:lstStyle/>
          <a:p>
            <a:pPr eaLnBrk="1" fontAlgn="auto" hangingPunct="1">
              <a:spcAft>
                <a:spcPts val="0"/>
              </a:spcAft>
              <a:defRPr/>
            </a:pPr>
            <a:r>
              <a:rPr sz="4400" dirty="0" smtClean="0">
                <a:latin typeface="Gill Sans Ultra Bold" pitchFamily="34" charset="0"/>
              </a:rPr>
              <a:t>Welcome to Senior Parent Night</a:t>
            </a:r>
          </a:p>
        </p:txBody>
      </p:sp>
      <p:sp>
        <p:nvSpPr>
          <p:cNvPr id="2" name="TextBox 1"/>
          <p:cNvSpPr txBox="1"/>
          <p:nvPr/>
        </p:nvSpPr>
        <p:spPr>
          <a:xfrm>
            <a:off x="457200" y="1218693"/>
            <a:ext cx="6172200" cy="1015663"/>
          </a:xfrm>
          <a:prstGeom prst="rect">
            <a:avLst/>
          </a:prstGeom>
          <a:noFill/>
        </p:spPr>
        <p:txBody>
          <a:bodyPr wrap="square" rtlCol="0">
            <a:spAutoFit/>
          </a:bodyPr>
          <a:lstStyle/>
          <a:p>
            <a:r>
              <a:rPr lang="en-US" sz="6000" dirty="0" smtClean="0">
                <a:solidFill>
                  <a:schemeClr val="accent1">
                    <a:lumMod val="60000"/>
                    <a:lumOff val="40000"/>
                  </a:schemeClr>
                </a:solidFill>
                <a:latin typeface="Arial Black" pitchFamily="34" charset="0"/>
              </a:rPr>
              <a:t>Class of 2013</a:t>
            </a:r>
            <a:endParaRPr lang="en-US" sz="6000" dirty="0">
              <a:solidFill>
                <a:schemeClr val="accent1">
                  <a:lumMod val="60000"/>
                  <a:lumOff val="40000"/>
                </a:schemeClr>
              </a:solidFill>
              <a:latin typeface="Arial Black"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a:xfrm>
            <a:off x="457200" y="152400"/>
            <a:ext cx="3581400" cy="1036638"/>
          </a:xfrm>
        </p:spPr>
        <p:txBody>
          <a:bodyPr/>
          <a:lstStyle/>
          <a:p>
            <a:pPr algn="ctr" eaLnBrk="1" hangingPunct="1"/>
            <a:r>
              <a:rPr lang="en-US" sz="3600" dirty="0" smtClean="0">
                <a:latin typeface="Cooper Black" pitchFamily="18" charset="0"/>
              </a:rPr>
              <a:t>Other Requirements</a:t>
            </a:r>
          </a:p>
        </p:txBody>
      </p:sp>
      <p:sp>
        <p:nvSpPr>
          <p:cNvPr id="22530" name="Rectangle 3"/>
          <p:cNvSpPr>
            <a:spLocks noGrp="1" noChangeArrowheads="1"/>
          </p:cNvSpPr>
          <p:nvPr>
            <p:ph idx="1"/>
          </p:nvPr>
        </p:nvSpPr>
        <p:spPr>
          <a:xfrm>
            <a:off x="228600" y="1295400"/>
            <a:ext cx="3962400" cy="5562600"/>
          </a:xfrm>
        </p:spPr>
        <p:txBody>
          <a:bodyPr/>
          <a:lstStyle/>
          <a:p>
            <a:pPr eaLnBrk="1" hangingPunct="1">
              <a:lnSpc>
                <a:spcPct val="80000"/>
              </a:lnSpc>
            </a:pPr>
            <a:r>
              <a:rPr lang="en-US" sz="2000" dirty="0" smtClean="0">
                <a:latin typeface="Arial" pitchFamily="34" charset="0"/>
                <a:cs typeface="Arial" pitchFamily="34" charset="0"/>
              </a:rPr>
              <a:t>All seniors must sell at least </a:t>
            </a:r>
            <a:r>
              <a:rPr lang="en-US" sz="2000" u="sng" dirty="0" smtClean="0">
                <a:latin typeface="Arial" pitchFamily="34" charset="0"/>
                <a:cs typeface="Arial" pitchFamily="34" charset="0"/>
              </a:rPr>
              <a:t>one</a:t>
            </a:r>
            <a:r>
              <a:rPr lang="en-US" sz="2000" dirty="0" smtClean="0">
                <a:latin typeface="Arial" pitchFamily="34" charset="0"/>
                <a:cs typeface="Arial" pitchFamily="34" charset="0"/>
              </a:rPr>
              <a:t> magazine subscription by September 27th.</a:t>
            </a:r>
          </a:p>
          <a:p>
            <a:pPr eaLnBrk="1" hangingPunct="1">
              <a:lnSpc>
                <a:spcPct val="80000"/>
              </a:lnSpc>
            </a:pPr>
            <a:r>
              <a:rPr lang="en-US" sz="2000" dirty="0" smtClean="0">
                <a:latin typeface="Arial" pitchFamily="34" charset="0"/>
                <a:cs typeface="Arial" pitchFamily="34" charset="0"/>
              </a:rPr>
              <a:t>This is to alleviate the costs of all other senior activities. </a:t>
            </a:r>
          </a:p>
          <a:p>
            <a:pPr lvl="1" eaLnBrk="1" hangingPunct="1">
              <a:lnSpc>
                <a:spcPct val="80000"/>
              </a:lnSpc>
            </a:pPr>
            <a:r>
              <a:rPr lang="en-US" sz="2000" dirty="0" smtClean="0">
                <a:latin typeface="Arial" pitchFamily="34" charset="0"/>
                <a:cs typeface="Arial" pitchFamily="34" charset="0"/>
              </a:rPr>
              <a:t>Example: Buses for Senior Trip are almost $2500 each!!</a:t>
            </a:r>
          </a:p>
          <a:p>
            <a:pPr lvl="1" eaLnBrk="1" hangingPunct="1">
              <a:lnSpc>
                <a:spcPct val="80000"/>
              </a:lnSpc>
            </a:pPr>
            <a:endParaRPr lang="en-US" sz="2000" dirty="0" smtClean="0">
              <a:latin typeface="Comic Sans MS" pitchFamily="66" charset="0"/>
            </a:endParaRPr>
          </a:p>
          <a:p>
            <a:pPr lvl="1" eaLnBrk="1" hangingPunct="1">
              <a:lnSpc>
                <a:spcPct val="80000"/>
              </a:lnSpc>
              <a:buFont typeface="Wingdings 2" pitchFamily="18" charset="2"/>
              <a:buNone/>
            </a:pPr>
            <a:r>
              <a:rPr lang="en-US" sz="2800" dirty="0" smtClean="0">
                <a:latin typeface="Cooper Black" pitchFamily="18" charset="0"/>
              </a:rPr>
              <a:t>Incentives</a:t>
            </a:r>
            <a:endParaRPr lang="en-US" sz="2000" dirty="0" smtClean="0">
              <a:latin typeface="Comic Sans MS" pitchFamily="66" charset="0"/>
            </a:endParaRPr>
          </a:p>
          <a:p>
            <a:pPr eaLnBrk="1" hangingPunct="1">
              <a:lnSpc>
                <a:spcPct val="90000"/>
              </a:lnSpc>
            </a:pPr>
            <a:r>
              <a:rPr lang="en-US" sz="1400" dirty="0" smtClean="0"/>
              <a:t>Sell 5 - Senior Spirit Shirt is FREE!</a:t>
            </a:r>
          </a:p>
          <a:p>
            <a:pPr eaLnBrk="1" hangingPunct="1">
              <a:lnSpc>
                <a:spcPct val="90000"/>
              </a:lnSpc>
            </a:pPr>
            <a:r>
              <a:rPr lang="en-US" sz="1400" dirty="0" smtClean="0"/>
              <a:t>Sell 10 - </a:t>
            </a:r>
            <a:r>
              <a:rPr lang="en-US" sz="1400" dirty="0"/>
              <a:t>Senior Spirit Shirt </a:t>
            </a:r>
            <a:r>
              <a:rPr lang="en-US" sz="1400" dirty="0" smtClean="0"/>
              <a:t>and Picnic are FREE!</a:t>
            </a:r>
          </a:p>
          <a:p>
            <a:pPr eaLnBrk="1" hangingPunct="1">
              <a:lnSpc>
                <a:spcPct val="90000"/>
              </a:lnSpc>
            </a:pPr>
            <a:r>
              <a:rPr lang="en-US" sz="1400" dirty="0" smtClean="0"/>
              <a:t>Sell </a:t>
            </a:r>
            <a:r>
              <a:rPr lang="en-US" sz="1400" dirty="0"/>
              <a:t>2</a:t>
            </a:r>
            <a:r>
              <a:rPr lang="en-US" sz="1400" dirty="0" smtClean="0"/>
              <a:t>0 - Senior Spirit Shirt, Picnic, and Breakfast are FREE!</a:t>
            </a:r>
          </a:p>
          <a:p>
            <a:pPr eaLnBrk="1" hangingPunct="1">
              <a:lnSpc>
                <a:spcPct val="90000"/>
              </a:lnSpc>
            </a:pPr>
            <a:r>
              <a:rPr lang="en-US" sz="1400" dirty="0" smtClean="0"/>
              <a:t>Sell 3</a:t>
            </a:r>
            <a:r>
              <a:rPr lang="en-US" sz="1400" dirty="0"/>
              <a:t>5</a:t>
            </a:r>
            <a:r>
              <a:rPr lang="en-US" sz="1400" dirty="0" smtClean="0"/>
              <a:t> </a:t>
            </a:r>
            <a:r>
              <a:rPr lang="en-US" sz="1400" dirty="0"/>
              <a:t>– Senior Spirit Shirt, Picnic, </a:t>
            </a:r>
            <a:r>
              <a:rPr lang="en-US" sz="1400" dirty="0" smtClean="0"/>
              <a:t>Breakfast and Prom Ticket are FREE!</a:t>
            </a:r>
          </a:p>
          <a:p>
            <a:pPr eaLnBrk="1" hangingPunct="1">
              <a:lnSpc>
                <a:spcPct val="90000"/>
              </a:lnSpc>
            </a:pPr>
            <a:r>
              <a:rPr lang="en-US" sz="1400" dirty="0" smtClean="0"/>
              <a:t>Sell 70 - Senior Shirt, Picnic, Breakfast, Homecoming Ticket, Prom Ticket, and Senior Trip are FREE!</a:t>
            </a:r>
          </a:p>
        </p:txBody>
      </p:sp>
      <p:cxnSp>
        <p:nvCxnSpPr>
          <p:cNvPr id="4" name="Straight Connector 3"/>
          <p:cNvCxnSpPr/>
          <p:nvPr/>
        </p:nvCxnSpPr>
        <p:spPr>
          <a:xfrm rot="5400000">
            <a:off x="1524000" y="-457200"/>
            <a:ext cx="5638800" cy="0"/>
          </a:xfrm>
          <a:prstGeom prst="line">
            <a:avLst/>
          </a:prstGeom>
          <a:ln/>
        </p:spPr>
        <p:style>
          <a:lnRef idx="3">
            <a:schemeClr val="accent2"/>
          </a:lnRef>
          <a:fillRef idx="0">
            <a:schemeClr val="accent2"/>
          </a:fillRef>
          <a:effectRef idx="2">
            <a:schemeClr val="accent2"/>
          </a:effectRef>
          <a:fontRef idx="minor">
            <a:schemeClr val="tx1"/>
          </a:fontRef>
        </p:style>
      </p:cxnSp>
      <p:sp>
        <p:nvSpPr>
          <p:cNvPr id="22532" name="TextBox 4"/>
          <p:cNvSpPr txBox="1">
            <a:spLocks noChangeArrowheads="1"/>
          </p:cNvSpPr>
          <p:nvPr/>
        </p:nvSpPr>
        <p:spPr bwMode="auto">
          <a:xfrm>
            <a:off x="5410200" y="76200"/>
            <a:ext cx="3505200" cy="1200150"/>
          </a:xfrm>
          <a:prstGeom prst="rect">
            <a:avLst/>
          </a:prstGeom>
          <a:noFill/>
          <a:ln w="9525">
            <a:noFill/>
            <a:miter lim="800000"/>
            <a:headEnd/>
            <a:tailEnd/>
          </a:ln>
        </p:spPr>
        <p:txBody>
          <a:bodyPr>
            <a:spAutoFit/>
          </a:bodyPr>
          <a:lstStyle/>
          <a:p>
            <a:pPr algn="ctr"/>
            <a:r>
              <a:rPr lang="en-US" sz="3600" dirty="0" err="1">
                <a:latin typeface="Cooper Black" pitchFamily="18" charset="0"/>
              </a:rPr>
              <a:t>Otros</a:t>
            </a:r>
            <a:r>
              <a:rPr lang="en-US" sz="3600" dirty="0">
                <a:latin typeface="Cooper Black" pitchFamily="18" charset="0"/>
              </a:rPr>
              <a:t> </a:t>
            </a:r>
            <a:r>
              <a:rPr lang="en-US" sz="3600" dirty="0" err="1">
                <a:latin typeface="Cooper Black" pitchFamily="18" charset="0"/>
              </a:rPr>
              <a:t>requisitos</a:t>
            </a:r>
            <a:endParaRPr lang="en-US" sz="3600" dirty="0">
              <a:latin typeface="Cooper Black" pitchFamily="18" charset="0"/>
            </a:endParaRPr>
          </a:p>
        </p:txBody>
      </p:sp>
      <p:sp>
        <p:nvSpPr>
          <p:cNvPr id="22533" name="Rectangle 6"/>
          <p:cNvSpPr>
            <a:spLocks noChangeArrowheads="1"/>
          </p:cNvSpPr>
          <p:nvPr/>
        </p:nvSpPr>
        <p:spPr bwMode="auto">
          <a:xfrm>
            <a:off x="4572000" y="1371600"/>
            <a:ext cx="4572000" cy="6678751"/>
          </a:xfrm>
          <a:prstGeom prst="rect">
            <a:avLst/>
          </a:prstGeom>
          <a:noFill/>
          <a:ln w="9525">
            <a:noFill/>
            <a:miter lim="800000"/>
            <a:headEnd/>
            <a:tailEnd/>
          </a:ln>
        </p:spPr>
        <p:txBody>
          <a:bodyPr>
            <a:spAutoFit/>
          </a:bodyPr>
          <a:lstStyle/>
          <a:p>
            <a:pPr>
              <a:buFont typeface="Arial" charset="0"/>
              <a:buChar char="•"/>
            </a:pPr>
            <a:r>
              <a:rPr lang="es-ES" sz="1800" dirty="0">
                <a:latin typeface="+mn-lt"/>
              </a:rPr>
              <a:t>Todos los estudiantes deben de vender por lo menos </a:t>
            </a:r>
            <a:r>
              <a:rPr lang="es-ES" sz="1800" u="sng" dirty="0">
                <a:latin typeface="+mn-lt"/>
              </a:rPr>
              <a:t>una</a:t>
            </a:r>
            <a:r>
              <a:rPr lang="es-ES" sz="1800" dirty="0">
                <a:latin typeface="+mn-lt"/>
              </a:rPr>
              <a:t> suscripción del revista antes del </a:t>
            </a:r>
            <a:r>
              <a:rPr lang="es-ES" sz="1800" dirty="0" smtClean="0">
                <a:latin typeface="+mn-lt"/>
              </a:rPr>
              <a:t>27 </a:t>
            </a:r>
            <a:r>
              <a:rPr lang="es-ES" sz="1800" dirty="0">
                <a:latin typeface="+mn-lt"/>
              </a:rPr>
              <a:t>de septiembre.</a:t>
            </a:r>
          </a:p>
          <a:p>
            <a:pPr>
              <a:buFont typeface="Arial" charset="0"/>
              <a:buChar char="•"/>
            </a:pPr>
            <a:r>
              <a:rPr lang="es-ES" sz="1800" dirty="0">
                <a:latin typeface="+mn-lt"/>
              </a:rPr>
              <a:t>Esto es para aliviar los costes de el resto de las actividades de su hijo</a:t>
            </a:r>
          </a:p>
          <a:p>
            <a:pPr lvl="1"/>
            <a:r>
              <a:rPr lang="es-ES" sz="1800" dirty="0">
                <a:latin typeface="+mn-lt"/>
              </a:rPr>
              <a:t>Por ejemplo: ¡los autobuses para el viaje de los estudiantes son casi </a:t>
            </a:r>
            <a:r>
              <a:rPr lang="es-ES" sz="1800" dirty="0" smtClean="0">
                <a:latin typeface="+mn-lt"/>
              </a:rPr>
              <a:t>$2500 </a:t>
            </a:r>
            <a:r>
              <a:rPr lang="es-ES" sz="1800" dirty="0">
                <a:latin typeface="+mn-lt"/>
              </a:rPr>
              <a:t>por cada uno!! </a:t>
            </a:r>
          </a:p>
          <a:p>
            <a:pPr lvl="1"/>
            <a:endParaRPr lang="es-ES" sz="2000" dirty="0">
              <a:latin typeface="Comic Sans MS" pitchFamily="66" charset="0"/>
            </a:endParaRPr>
          </a:p>
          <a:p>
            <a:pPr lvl="1" algn="ctr"/>
            <a:r>
              <a:rPr lang="en-US" sz="2800" dirty="0" err="1">
                <a:latin typeface="Cooper Black" pitchFamily="18" charset="0"/>
              </a:rPr>
              <a:t>Incentivos</a:t>
            </a:r>
            <a:endParaRPr lang="en-US" sz="2800" dirty="0">
              <a:latin typeface="Cooper Black" pitchFamily="18" charset="0"/>
            </a:endParaRPr>
          </a:p>
          <a:p>
            <a:pPr lvl="1" algn="ctr">
              <a:buFont typeface="Arial" charset="0"/>
              <a:buChar char="•"/>
            </a:pPr>
            <a:endParaRPr lang="en-US" sz="1400" dirty="0">
              <a:latin typeface="Comic Sans MS" pitchFamily="66" charset="0"/>
            </a:endParaRPr>
          </a:p>
          <a:p>
            <a:pPr lvl="1">
              <a:buFont typeface="Arial" charset="0"/>
              <a:buChar char="•"/>
            </a:pPr>
            <a:r>
              <a:rPr lang="en-US" sz="1400" dirty="0" err="1">
                <a:latin typeface="+mn-lt"/>
              </a:rPr>
              <a:t>Vende</a:t>
            </a:r>
            <a:r>
              <a:rPr lang="en-US" sz="1400" dirty="0">
                <a:latin typeface="+mn-lt"/>
              </a:rPr>
              <a:t> </a:t>
            </a:r>
            <a:r>
              <a:rPr lang="en-US" sz="1400" dirty="0" smtClean="0">
                <a:latin typeface="+mn-lt"/>
              </a:rPr>
              <a:t>5 </a:t>
            </a:r>
            <a:r>
              <a:rPr lang="en-US" sz="1400" dirty="0">
                <a:latin typeface="+mn-lt"/>
              </a:rPr>
              <a:t>- Senior Spirit Shirt </a:t>
            </a:r>
            <a:r>
              <a:rPr lang="en-US" sz="1400" dirty="0" smtClean="0">
                <a:latin typeface="+mn-lt"/>
              </a:rPr>
              <a:t>GRATIS!</a:t>
            </a:r>
          </a:p>
          <a:p>
            <a:pPr lvl="1">
              <a:buFont typeface="Arial" charset="0"/>
              <a:buChar char="•"/>
            </a:pPr>
            <a:r>
              <a:rPr lang="en-US" sz="1400" dirty="0" err="1" smtClean="0">
                <a:latin typeface="+mn-lt"/>
              </a:rPr>
              <a:t>Vende</a:t>
            </a:r>
            <a:r>
              <a:rPr lang="en-US" sz="1400" dirty="0" smtClean="0">
                <a:latin typeface="+mn-lt"/>
              </a:rPr>
              <a:t> 10 </a:t>
            </a:r>
            <a:r>
              <a:rPr lang="en-US" sz="1400" dirty="0">
                <a:latin typeface="+mn-lt"/>
              </a:rPr>
              <a:t>- Senior Spirit Shirt and </a:t>
            </a:r>
            <a:r>
              <a:rPr lang="en-US" sz="1400" dirty="0" smtClean="0">
                <a:latin typeface="+mn-lt"/>
              </a:rPr>
              <a:t>Picnic</a:t>
            </a:r>
            <a:r>
              <a:rPr lang="en-US" sz="1400" dirty="0">
                <a:latin typeface="+mn-lt"/>
              </a:rPr>
              <a:t> GRATIS!</a:t>
            </a:r>
          </a:p>
          <a:p>
            <a:pPr lvl="1">
              <a:buFont typeface="Arial" charset="0"/>
              <a:buChar char="•"/>
            </a:pPr>
            <a:r>
              <a:rPr lang="en-US" sz="1400" dirty="0" err="1" smtClean="0">
                <a:latin typeface="+mn-lt"/>
              </a:rPr>
              <a:t>Vende</a:t>
            </a:r>
            <a:r>
              <a:rPr lang="en-US" sz="1400" dirty="0" smtClean="0">
                <a:latin typeface="+mn-lt"/>
              </a:rPr>
              <a:t> 20 - </a:t>
            </a:r>
            <a:r>
              <a:rPr lang="en-US" sz="1400" dirty="0">
                <a:latin typeface="+mn-lt"/>
              </a:rPr>
              <a:t>Senior Spirit Shirt, Picnic, and Breakfast </a:t>
            </a:r>
            <a:r>
              <a:rPr lang="en-US" sz="1400" dirty="0" smtClean="0">
                <a:latin typeface="+mn-lt"/>
              </a:rPr>
              <a:t>GRATIS!</a:t>
            </a:r>
            <a:endParaRPr lang="en-US" sz="1400" dirty="0">
              <a:latin typeface="+mn-lt"/>
            </a:endParaRPr>
          </a:p>
          <a:p>
            <a:pPr lvl="1">
              <a:buFont typeface="Arial" charset="0"/>
              <a:buChar char="•"/>
            </a:pPr>
            <a:r>
              <a:rPr lang="en-US" sz="1400" dirty="0" err="1">
                <a:latin typeface="+mn-lt"/>
              </a:rPr>
              <a:t>Vende</a:t>
            </a:r>
            <a:r>
              <a:rPr lang="en-US" sz="1400" dirty="0">
                <a:latin typeface="+mn-lt"/>
              </a:rPr>
              <a:t> </a:t>
            </a:r>
            <a:r>
              <a:rPr lang="en-US" sz="1400" dirty="0" smtClean="0">
                <a:latin typeface="+mn-lt"/>
              </a:rPr>
              <a:t>35 </a:t>
            </a:r>
            <a:r>
              <a:rPr lang="en-US" sz="1400" dirty="0">
                <a:latin typeface="+mn-lt"/>
              </a:rPr>
              <a:t>- Senior Spirit Shirt, Picnic, Breakfast and Prom </a:t>
            </a:r>
            <a:r>
              <a:rPr lang="en-US" sz="1400" dirty="0" smtClean="0">
                <a:latin typeface="+mn-lt"/>
              </a:rPr>
              <a:t>GRATIS! </a:t>
            </a:r>
          </a:p>
          <a:p>
            <a:pPr lvl="1">
              <a:buFont typeface="Arial" charset="0"/>
              <a:buChar char="•"/>
            </a:pPr>
            <a:r>
              <a:rPr lang="en-US" sz="1400" dirty="0" err="1" smtClean="0">
                <a:latin typeface="+mn-lt"/>
              </a:rPr>
              <a:t>Vende</a:t>
            </a:r>
            <a:r>
              <a:rPr lang="en-US" sz="1400" dirty="0" smtClean="0">
                <a:latin typeface="+mn-lt"/>
              </a:rPr>
              <a:t> 70 – Senior Shirt,  </a:t>
            </a:r>
            <a:r>
              <a:rPr lang="en-US" sz="1400" dirty="0">
                <a:latin typeface="+mn-lt"/>
              </a:rPr>
              <a:t>Picnic, Breakfast, </a:t>
            </a:r>
            <a:r>
              <a:rPr lang="en-US" sz="1400" dirty="0" smtClean="0">
                <a:latin typeface="+mn-lt"/>
              </a:rPr>
              <a:t>Homecoming Ticket, Prom Ticket</a:t>
            </a:r>
            <a:r>
              <a:rPr lang="en-US" sz="1400" dirty="0">
                <a:latin typeface="+mn-lt"/>
              </a:rPr>
              <a:t>, and Senior Trip </a:t>
            </a:r>
            <a:r>
              <a:rPr lang="en-US" sz="1400" dirty="0" smtClean="0">
                <a:latin typeface="+mn-lt"/>
              </a:rPr>
              <a:t>GRATIS!</a:t>
            </a:r>
            <a:endParaRPr lang="en-US" sz="1400" dirty="0">
              <a:latin typeface="+mn-lt"/>
            </a:endParaRPr>
          </a:p>
          <a:p>
            <a:pPr lvl="1"/>
            <a:endParaRPr lang="es-ES" sz="1400" dirty="0">
              <a:latin typeface="Comic Sans MS" pitchFamily="66" charset="0"/>
            </a:endParaRPr>
          </a:p>
          <a:p>
            <a:pPr lvl="1">
              <a:buFont typeface="Arial" charset="0"/>
              <a:buChar char="•"/>
            </a:pPr>
            <a:endParaRPr lang="en-US" sz="2800" dirty="0">
              <a:latin typeface="Comic Sans MS" pitchFamily="66" charset="0"/>
            </a:endParaRPr>
          </a:p>
          <a:p>
            <a:pPr lvl="1"/>
            <a:endParaRPr lang="es-ES" sz="2000" dirty="0">
              <a:latin typeface="Comic Sans MS" pitchFamily="66" charset="0"/>
            </a:endParaRPr>
          </a:p>
          <a:p>
            <a:pPr lvl="1"/>
            <a:endParaRPr lang="es-ES" sz="2000" dirty="0">
              <a:latin typeface="Comic Sans MS" pitchFamily="66"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a:xfrm>
            <a:off x="457200" y="274638"/>
            <a:ext cx="3886200" cy="1143000"/>
          </a:xfrm>
        </p:spPr>
        <p:txBody>
          <a:bodyPr/>
          <a:lstStyle/>
          <a:p>
            <a:pPr algn="ctr" eaLnBrk="1" hangingPunct="1"/>
            <a:r>
              <a:rPr lang="en-US" sz="4800" smtClean="0">
                <a:latin typeface="Cooper Black" pitchFamily="18" charset="0"/>
              </a:rPr>
              <a:t>Important Dates</a:t>
            </a:r>
          </a:p>
        </p:txBody>
      </p:sp>
      <p:sp>
        <p:nvSpPr>
          <p:cNvPr id="23554" name="Rectangle 3"/>
          <p:cNvSpPr>
            <a:spLocks noGrp="1" noChangeArrowheads="1"/>
          </p:cNvSpPr>
          <p:nvPr>
            <p:ph idx="1"/>
          </p:nvPr>
        </p:nvSpPr>
        <p:spPr>
          <a:xfrm>
            <a:off x="228600" y="1600200"/>
            <a:ext cx="3962400" cy="5257800"/>
          </a:xfrm>
        </p:spPr>
        <p:txBody>
          <a:bodyPr/>
          <a:lstStyle/>
          <a:p>
            <a:pPr eaLnBrk="1" hangingPunct="1">
              <a:lnSpc>
                <a:spcPct val="90000"/>
              </a:lnSpc>
            </a:pPr>
            <a:r>
              <a:rPr lang="en-US" sz="1600" dirty="0" smtClean="0"/>
              <a:t>October </a:t>
            </a:r>
            <a:r>
              <a:rPr lang="en-US" sz="1600" dirty="0" smtClean="0"/>
              <a:t>5 - </a:t>
            </a:r>
            <a:r>
              <a:rPr lang="en-US" sz="1600" dirty="0" smtClean="0"/>
              <a:t>Homecoming Game </a:t>
            </a:r>
          </a:p>
          <a:p>
            <a:pPr eaLnBrk="1" hangingPunct="1">
              <a:lnSpc>
                <a:spcPct val="90000"/>
              </a:lnSpc>
            </a:pPr>
            <a:r>
              <a:rPr lang="en-US" sz="1600" dirty="0" smtClean="0"/>
              <a:t>October </a:t>
            </a:r>
            <a:r>
              <a:rPr lang="en-US" sz="1600" dirty="0" smtClean="0"/>
              <a:t>6 - </a:t>
            </a:r>
            <a:r>
              <a:rPr lang="en-US" sz="1600" dirty="0" smtClean="0"/>
              <a:t>Homecoming Dance </a:t>
            </a:r>
          </a:p>
          <a:p>
            <a:pPr eaLnBrk="1" hangingPunct="1">
              <a:lnSpc>
                <a:spcPct val="90000"/>
              </a:lnSpc>
            </a:pPr>
            <a:r>
              <a:rPr lang="en-US" sz="1600" dirty="0" smtClean="0"/>
              <a:t>November 16 – Senior Picnic  </a:t>
            </a:r>
          </a:p>
          <a:p>
            <a:pPr eaLnBrk="1" hangingPunct="1">
              <a:lnSpc>
                <a:spcPct val="90000"/>
              </a:lnSpc>
            </a:pPr>
            <a:r>
              <a:rPr lang="en-US" sz="1600" dirty="0" smtClean="0"/>
              <a:t>February 15 - Senior Breakfast </a:t>
            </a:r>
          </a:p>
          <a:p>
            <a:pPr eaLnBrk="1" hangingPunct="1">
              <a:lnSpc>
                <a:spcPct val="90000"/>
              </a:lnSpc>
            </a:pPr>
            <a:r>
              <a:rPr lang="en-US" sz="1600" dirty="0" smtClean="0"/>
              <a:t>April 27 – Senior Trip  </a:t>
            </a:r>
          </a:p>
          <a:p>
            <a:pPr eaLnBrk="1" hangingPunct="1">
              <a:lnSpc>
                <a:spcPct val="90000"/>
              </a:lnSpc>
            </a:pPr>
            <a:r>
              <a:rPr lang="en-US" sz="1600" dirty="0" smtClean="0"/>
              <a:t>May 18 - Prom  </a:t>
            </a:r>
          </a:p>
          <a:p>
            <a:pPr eaLnBrk="1" hangingPunct="1">
              <a:lnSpc>
                <a:spcPct val="90000"/>
              </a:lnSpc>
            </a:pPr>
            <a:r>
              <a:rPr lang="en-US" sz="1600" smtClean="0"/>
              <a:t>May/June </a:t>
            </a:r>
            <a:r>
              <a:rPr lang="en-US" sz="1600" dirty="0" smtClean="0"/>
              <a:t>- Graduation </a:t>
            </a:r>
            <a:endParaRPr lang="en-US" sz="1600" dirty="0" smtClean="0"/>
          </a:p>
          <a:p>
            <a:pPr marL="36512" indent="0" eaLnBrk="1" hangingPunct="1">
              <a:lnSpc>
                <a:spcPct val="90000"/>
              </a:lnSpc>
              <a:buNone/>
            </a:pPr>
            <a:endParaRPr lang="en-US" sz="1600" dirty="0" smtClean="0"/>
          </a:p>
          <a:p>
            <a:pPr marL="36512" indent="0" eaLnBrk="1" hangingPunct="1">
              <a:lnSpc>
                <a:spcPct val="90000"/>
              </a:lnSpc>
              <a:buNone/>
            </a:pPr>
            <a:r>
              <a:rPr lang="en-US" sz="1600" dirty="0" smtClean="0">
                <a:latin typeface="Cooper Black" pitchFamily="18" charset="0"/>
              </a:rPr>
              <a:t>Important College Dates to Remember:</a:t>
            </a:r>
          </a:p>
          <a:p>
            <a:pPr eaLnBrk="1" hangingPunct="1">
              <a:lnSpc>
                <a:spcPct val="90000"/>
              </a:lnSpc>
            </a:pPr>
            <a:r>
              <a:rPr lang="en-US" sz="1600" dirty="0" smtClean="0"/>
              <a:t>October  </a:t>
            </a:r>
            <a:r>
              <a:rPr lang="en-US" sz="1600" dirty="0"/>
              <a:t>to  January - College Applications </a:t>
            </a:r>
            <a:r>
              <a:rPr lang="en-US" sz="1600" dirty="0" smtClean="0"/>
              <a:t>Due</a:t>
            </a:r>
          </a:p>
          <a:p>
            <a:pPr eaLnBrk="1" hangingPunct="1">
              <a:lnSpc>
                <a:spcPct val="90000"/>
              </a:lnSpc>
            </a:pPr>
            <a:r>
              <a:rPr lang="en-US" sz="1600" dirty="0" smtClean="0"/>
              <a:t>After </a:t>
            </a:r>
            <a:r>
              <a:rPr lang="en-US" sz="1600" dirty="0"/>
              <a:t>January 1 – Students eligible to apply for Financial Aid </a:t>
            </a:r>
          </a:p>
          <a:p>
            <a:pPr marL="36512" indent="0" eaLnBrk="1" hangingPunct="1">
              <a:lnSpc>
                <a:spcPct val="90000"/>
              </a:lnSpc>
              <a:buNone/>
            </a:pPr>
            <a:endParaRPr lang="en-US" sz="1600" dirty="0" smtClean="0"/>
          </a:p>
          <a:p>
            <a:pPr marL="36512" indent="0" eaLnBrk="1" hangingPunct="1">
              <a:lnSpc>
                <a:spcPct val="90000"/>
              </a:lnSpc>
              <a:buNone/>
            </a:pPr>
            <a:r>
              <a:rPr lang="en-US" sz="1600" dirty="0" smtClean="0">
                <a:latin typeface="Cooper Black" pitchFamily="18" charset="0"/>
              </a:rPr>
              <a:t>College Testing Dates:</a:t>
            </a:r>
            <a:endParaRPr lang="en-US" sz="1600" dirty="0">
              <a:latin typeface="Cooper Black" pitchFamily="18" charset="0"/>
            </a:endParaRPr>
          </a:p>
          <a:p>
            <a:pPr eaLnBrk="1" hangingPunct="1">
              <a:lnSpc>
                <a:spcPct val="90000"/>
              </a:lnSpc>
            </a:pPr>
            <a:r>
              <a:rPr lang="en-US" sz="1600" dirty="0" smtClean="0"/>
              <a:t>ACT: 10/27, 12/8, 2/9, 4/13, 6/8</a:t>
            </a:r>
          </a:p>
          <a:p>
            <a:pPr eaLnBrk="1" hangingPunct="1">
              <a:lnSpc>
                <a:spcPct val="90000"/>
              </a:lnSpc>
            </a:pPr>
            <a:r>
              <a:rPr lang="en-US" sz="1600" dirty="0" smtClean="0"/>
              <a:t>SAT: 10/6, 11/3, 12/1, 3/9, 5/4, 6/1</a:t>
            </a:r>
          </a:p>
          <a:p>
            <a:pPr eaLnBrk="1" hangingPunct="1">
              <a:lnSpc>
                <a:spcPct val="90000"/>
              </a:lnSpc>
              <a:buFont typeface="Wingdings 2" pitchFamily="18" charset="2"/>
              <a:buNone/>
            </a:pPr>
            <a:endParaRPr lang="en-US" sz="1400" dirty="0" smtClean="0">
              <a:latin typeface="Comic Sans MS" pitchFamily="66" charset="0"/>
            </a:endParaRPr>
          </a:p>
          <a:p>
            <a:pPr eaLnBrk="1" hangingPunct="1">
              <a:lnSpc>
                <a:spcPct val="90000"/>
              </a:lnSpc>
            </a:pPr>
            <a:endParaRPr lang="en-US" sz="1400" dirty="0" smtClean="0">
              <a:latin typeface="Comic Sans MS" pitchFamily="66" charset="0"/>
            </a:endParaRPr>
          </a:p>
          <a:p>
            <a:pPr eaLnBrk="1" hangingPunct="1">
              <a:lnSpc>
                <a:spcPct val="90000"/>
              </a:lnSpc>
            </a:pPr>
            <a:endParaRPr lang="en-US" sz="1400" dirty="0" smtClean="0">
              <a:latin typeface="Comic Sans MS" pitchFamily="66" charset="0"/>
            </a:endParaRPr>
          </a:p>
          <a:p>
            <a:pPr eaLnBrk="1" hangingPunct="1">
              <a:lnSpc>
                <a:spcPct val="90000"/>
              </a:lnSpc>
            </a:pPr>
            <a:endParaRPr lang="en-US" sz="1400" dirty="0" smtClean="0">
              <a:latin typeface="Comic Sans MS" pitchFamily="66" charset="0"/>
            </a:endParaRPr>
          </a:p>
        </p:txBody>
      </p:sp>
      <p:cxnSp>
        <p:nvCxnSpPr>
          <p:cNvPr id="4" name="Straight Connector 3"/>
          <p:cNvCxnSpPr/>
          <p:nvPr/>
        </p:nvCxnSpPr>
        <p:spPr>
          <a:xfrm rot="5400000">
            <a:off x="1524000" y="-73025"/>
            <a:ext cx="5638800" cy="0"/>
          </a:xfrm>
          <a:prstGeom prst="line">
            <a:avLst/>
          </a:prstGeom>
          <a:ln/>
        </p:spPr>
        <p:style>
          <a:lnRef idx="3">
            <a:schemeClr val="accent2"/>
          </a:lnRef>
          <a:fillRef idx="0">
            <a:schemeClr val="accent2"/>
          </a:fillRef>
          <a:effectRef idx="2">
            <a:schemeClr val="accent2"/>
          </a:effectRef>
          <a:fontRef idx="minor">
            <a:schemeClr val="tx1"/>
          </a:fontRef>
        </p:style>
      </p:cxnSp>
      <p:sp>
        <p:nvSpPr>
          <p:cNvPr id="5" name="Rectangle 2"/>
          <p:cNvSpPr txBox="1">
            <a:spLocks noChangeArrowheads="1"/>
          </p:cNvSpPr>
          <p:nvPr/>
        </p:nvSpPr>
        <p:spPr bwMode="auto">
          <a:xfrm>
            <a:off x="457200" y="304800"/>
            <a:ext cx="3886200" cy="1143000"/>
          </a:xfrm>
          <a:prstGeom prst="rect">
            <a:avLst/>
          </a:prstGeom>
          <a:noFill/>
          <a:ln w="9525">
            <a:noFill/>
            <a:miter lim="800000"/>
            <a:headEnd/>
            <a:tailEnd/>
          </a:ln>
        </p:spPr>
        <p:txBody>
          <a:bodyPr lIns="45720" rIns="45720" anchor="ctr"/>
          <a:lstStyle/>
          <a:p>
            <a:pPr algn="ctr">
              <a:defRPr/>
            </a:pPr>
            <a:r>
              <a:rPr lang="en-US" sz="4800" dirty="0">
                <a:latin typeface="Cooper Black" pitchFamily="18" charset="0"/>
                <a:ea typeface="+mj-ea"/>
                <a:cs typeface="+mj-cs"/>
              </a:rPr>
              <a:t>Important Dates</a:t>
            </a:r>
          </a:p>
        </p:txBody>
      </p:sp>
      <p:sp>
        <p:nvSpPr>
          <p:cNvPr id="7" name="Rectangle 2"/>
          <p:cNvSpPr txBox="1">
            <a:spLocks noChangeArrowheads="1"/>
          </p:cNvSpPr>
          <p:nvPr/>
        </p:nvSpPr>
        <p:spPr bwMode="auto">
          <a:xfrm>
            <a:off x="4495800" y="228600"/>
            <a:ext cx="4419600" cy="1143000"/>
          </a:xfrm>
          <a:prstGeom prst="rect">
            <a:avLst/>
          </a:prstGeom>
          <a:noFill/>
          <a:ln w="9525">
            <a:noFill/>
            <a:miter lim="800000"/>
            <a:headEnd/>
            <a:tailEnd/>
          </a:ln>
        </p:spPr>
        <p:txBody>
          <a:bodyPr lIns="45720" rIns="45720" anchor="ctr"/>
          <a:lstStyle/>
          <a:p>
            <a:pPr algn="ctr">
              <a:defRPr/>
            </a:pPr>
            <a:r>
              <a:rPr lang="en-US" sz="4800" dirty="0" err="1">
                <a:latin typeface="Cooper Black" pitchFamily="18" charset="0"/>
                <a:ea typeface="+mj-ea"/>
                <a:cs typeface="+mj-cs"/>
              </a:rPr>
              <a:t>Fechas</a:t>
            </a:r>
            <a:r>
              <a:rPr lang="en-US" sz="4800" dirty="0">
                <a:latin typeface="Cooper Black" pitchFamily="18" charset="0"/>
                <a:ea typeface="+mj-ea"/>
                <a:cs typeface="+mj-cs"/>
              </a:rPr>
              <a:t> </a:t>
            </a:r>
            <a:r>
              <a:rPr lang="en-US" sz="4800" dirty="0" err="1">
                <a:latin typeface="Cooper Black" pitchFamily="18" charset="0"/>
                <a:ea typeface="+mj-ea"/>
                <a:cs typeface="+mj-cs"/>
              </a:rPr>
              <a:t>importantes</a:t>
            </a:r>
            <a:endParaRPr lang="en-US" sz="4800" dirty="0">
              <a:latin typeface="Cooper Black" pitchFamily="18" charset="0"/>
              <a:ea typeface="+mj-ea"/>
              <a:cs typeface="+mj-cs"/>
            </a:endParaRPr>
          </a:p>
        </p:txBody>
      </p:sp>
      <p:sp>
        <p:nvSpPr>
          <p:cNvPr id="23558" name="Rectangle 3"/>
          <p:cNvSpPr txBox="1">
            <a:spLocks noChangeArrowheads="1"/>
          </p:cNvSpPr>
          <p:nvPr/>
        </p:nvSpPr>
        <p:spPr bwMode="auto">
          <a:xfrm>
            <a:off x="4724400" y="1600200"/>
            <a:ext cx="3962400" cy="5257800"/>
          </a:xfrm>
          <a:prstGeom prst="rect">
            <a:avLst/>
          </a:prstGeom>
          <a:noFill/>
          <a:ln w="9525">
            <a:noFill/>
            <a:miter lim="800000"/>
            <a:headEnd/>
            <a:tailEnd/>
          </a:ln>
        </p:spPr>
        <p:txBody>
          <a:bodyPr/>
          <a:lstStyle/>
          <a:p>
            <a:pPr marL="419100" indent="-382588">
              <a:lnSpc>
                <a:spcPct val="90000"/>
              </a:lnSpc>
              <a:spcBef>
                <a:spcPct val="20000"/>
              </a:spcBef>
              <a:buClr>
                <a:schemeClr val="accent1"/>
              </a:buClr>
              <a:buSzPct val="80000"/>
              <a:buFont typeface="Courier New" pitchFamily="49" charset="0"/>
              <a:buChar char="o"/>
            </a:pPr>
            <a:r>
              <a:rPr lang="es-ES" sz="1600" dirty="0" smtClean="0">
                <a:latin typeface="+mn-lt"/>
              </a:rPr>
              <a:t>Octubre 5 – </a:t>
            </a:r>
            <a:r>
              <a:rPr lang="es-ES" sz="1600" dirty="0">
                <a:latin typeface="+mn-lt"/>
              </a:rPr>
              <a:t>Juego </a:t>
            </a:r>
          </a:p>
          <a:p>
            <a:pPr marL="419100" indent="-382588">
              <a:lnSpc>
                <a:spcPct val="90000"/>
              </a:lnSpc>
              <a:spcBef>
                <a:spcPct val="20000"/>
              </a:spcBef>
              <a:buClr>
                <a:schemeClr val="accent1"/>
              </a:buClr>
              <a:buSzPct val="80000"/>
              <a:buFont typeface="Courier New" pitchFamily="49" charset="0"/>
              <a:buChar char="o"/>
            </a:pPr>
            <a:r>
              <a:rPr lang="es-ES" sz="1600" dirty="0" smtClean="0">
                <a:latin typeface="+mn-lt"/>
              </a:rPr>
              <a:t>Octubre 6- </a:t>
            </a:r>
            <a:r>
              <a:rPr lang="es-ES" sz="1600" dirty="0">
                <a:latin typeface="+mn-lt"/>
              </a:rPr>
              <a:t>B</a:t>
            </a:r>
            <a:r>
              <a:rPr lang="es-ES" sz="1600" dirty="0" smtClean="0">
                <a:latin typeface="+mn-lt"/>
              </a:rPr>
              <a:t>aile </a:t>
            </a:r>
            <a:r>
              <a:rPr lang="es-ES" sz="1600" dirty="0">
                <a:latin typeface="+mn-lt"/>
              </a:rPr>
              <a:t>de </a:t>
            </a:r>
            <a:r>
              <a:rPr lang="es-ES" sz="1600" dirty="0" smtClean="0">
                <a:latin typeface="+mn-lt"/>
              </a:rPr>
              <a:t>bienvenida</a:t>
            </a:r>
            <a:endParaRPr lang="es-ES" sz="1600" dirty="0">
              <a:latin typeface="+mn-lt"/>
            </a:endParaRPr>
          </a:p>
          <a:p>
            <a:pPr marL="419100" indent="-382588">
              <a:lnSpc>
                <a:spcPct val="90000"/>
              </a:lnSpc>
              <a:spcBef>
                <a:spcPct val="20000"/>
              </a:spcBef>
              <a:buClr>
                <a:schemeClr val="accent1"/>
              </a:buClr>
              <a:buSzPct val="80000"/>
              <a:buFont typeface="Courier New" pitchFamily="49" charset="0"/>
              <a:buChar char="o"/>
            </a:pPr>
            <a:r>
              <a:rPr lang="es-ES" sz="1600" dirty="0" smtClean="0">
                <a:latin typeface="+mn-lt"/>
              </a:rPr>
              <a:t>Noviembre 16– </a:t>
            </a:r>
            <a:r>
              <a:rPr lang="es-ES" sz="1600" dirty="0">
                <a:latin typeface="+mn-lt"/>
              </a:rPr>
              <a:t>C</a:t>
            </a:r>
            <a:r>
              <a:rPr lang="es-ES" sz="1600" dirty="0" smtClean="0">
                <a:latin typeface="+mn-lt"/>
              </a:rPr>
              <a:t>omida </a:t>
            </a:r>
            <a:r>
              <a:rPr lang="es-ES" sz="1600" dirty="0" err="1">
                <a:latin typeface="+mn-lt"/>
              </a:rPr>
              <a:t>campestral</a:t>
            </a:r>
            <a:r>
              <a:rPr lang="es-ES" sz="1600" dirty="0">
                <a:latin typeface="+mn-lt"/>
              </a:rPr>
              <a:t> </a:t>
            </a:r>
          </a:p>
          <a:p>
            <a:pPr marL="419100" indent="-382588">
              <a:lnSpc>
                <a:spcPct val="90000"/>
              </a:lnSpc>
              <a:spcBef>
                <a:spcPct val="20000"/>
              </a:spcBef>
              <a:buClr>
                <a:schemeClr val="accent1"/>
              </a:buClr>
              <a:buSzPct val="80000"/>
              <a:buFont typeface="Courier New" pitchFamily="49" charset="0"/>
              <a:buChar char="o"/>
            </a:pPr>
            <a:r>
              <a:rPr lang="es-ES" sz="1600" dirty="0" smtClean="0">
                <a:latin typeface="+mn-lt"/>
              </a:rPr>
              <a:t>Febrero 15 </a:t>
            </a:r>
            <a:r>
              <a:rPr lang="es-ES" sz="1600" dirty="0">
                <a:latin typeface="+mn-lt"/>
              </a:rPr>
              <a:t>- Desayuno </a:t>
            </a:r>
          </a:p>
          <a:p>
            <a:pPr marL="419100" indent="-382588">
              <a:lnSpc>
                <a:spcPct val="90000"/>
              </a:lnSpc>
              <a:spcBef>
                <a:spcPct val="20000"/>
              </a:spcBef>
              <a:buClr>
                <a:schemeClr val="accent1"/>
              </a:buClr>
              <a:buSzPct val="80000"/>
              <a:buFont typeface="Courier New" pitchFamily="49" charset="0"/>
              <a:buChar char="o"/>
            </a:pPr>
            <a:r>
              <a:rPr lang="es-ES" sz="1600" dirty="0">
                <a:latin typeface="+mn-lt"/>
              </a:rPr>
              <a:t>Abril </a:t>
            </a:r>
            <a:r>
              <a:rPr lang="es-ES" sz="1600" dirty="0" smtClean="0">
                <a:latin typeface="+mn-lt"/>
              </a:rPr>
              <a:t>27 </a:t>
            </a:r>
            <a:r>
              <a:rPr lang="es-ES" sz="1600" dirty="0">
                <a:latin typeface="+mn-lt"/>
              </a:rPr>
              <a:t>– Viaje de fin de ano </a:t>
            </a:r>
          </a:p>
          <a:p>
            <a:pPr marL="419100" indent="-382588">
              <a:lnSpc>
                <a:spcPct val="90000"/>
              </a:lnSpc>
              <a:spcBef>
                <a:spcPct val="20000"/>
              </a:spcBef>
              <a:buClr>
                <a:schemeClr val="accent1"/>
              </a:buClr>
              <a:buSzPct val="80000"/>
              <a:buFont typeface="Courier New" pitchFamily="49" charset="0"/>
              <a:buChar char="o"/>
            </a:pPr>
            <a:r>
              <a:rPr lang="es-ES" sz="1600" dirty="0">
                <a:latin typeface="+mn-lt"/>
              </a:rPr>
              <a:t>Mayo </a:t>
            </a:r>
            <a:r>
              <a:rPr lang="es-ES" sz="1600" dirty="0" smtClean="0">
                <a:latin typeface="+mn-lt"/>
              </a:rPr>
              <a:t>18– </a:t>
            </a:r>
            <a:r>
              <a:rPr lang="es-ES" sz="1600" dirty="0">
                <a:latin typeface="+mn-lt"/>
              </a:rPr>
              <a:t>Fiesta de </a:t>
            </a:r>
            <a:r>
              <a:rPr lang="es-ES" sz="1600" dirty="0" err="1">
                <a:latin typeface="+mn-lt"/>
              </a:rPr>
              <a:t>Prom</a:t>
            </a:r>
            <a:r>
              <a:rPr lang="es-ES" sz="1600" dirty="0">
                <a:latin typeface="+mn-lt"/>
              </a:rPr>
              <a:t> </a:t>
            </a:r>
          </a:p>
          <a:p>
            <a:pPr marL="419100" indent="-382588">
              <a:lnSpc>
                <a:spcPct val="90000"/>
              </a:lnSpc>
              <a:spcBef>
                <a:spcPct val="20000"/>
              </a:spcBef>
              <a:buClr>
                <a:schemeClr val="accent1"/>
              </a:buClr>
              <a:buSzPct val="80000"/>
              <a:buFont typeface="Courier New" pitchFamily="49" charset="0"/>
              <a:buChar char="o"/>
            </a:pPr>
            <a:r>
              <a:rPr lang="es-ES" sz="1600" dirty="0">
                <a:latin typeface="+mn-lt"/>
              </a:rPr>
              <a:t>Junio </a:t>
            </a:r>
            <a:r>
              <a:rPr lang="es-ES" sz="1600" dirty="0" smtClean="0">
                <a:latin typeface="+mn-lt"/>
              </a:rPr>
              <a:t>– </a:t>
            </a:r>
            <a:r>
              <a:rPr lang="es-ES" sz="1600" dirty="0">
                <a:latin typeface="+mn-lt"/>
              </a:rPr>
              <a:t>Graduación </a:t>
            </a:r>
            <a:endParaRPr lang="es-ES" sz="1600" dirty="0" smtClean="0">
              <a:latin typeface="+mn-lt"/>
            </a:endParaRPr>
          </a:p>
          <a:p>
            <a:pPr marL="419100" indent="-382588">
              <a:lnSpc>
                <a:spcPct val="90000"/>
              </a:lnSpc>
              <a:spcBef>
                <a:spcPct val="20000"/>
              </a:spcBef>
              <a:buClr>
                <a:schemeClr val="accent1"/>
              </a:buClr>
              <a:buSzPct val="80000"/>
              <a:buFont typeface="Courier New" pitchFamily="49" charset="0"/>
              <a:buChar char="o"/>
            </a:pPr>
            <a:endParaRPr lang="es-ES" sz="1600" dirty="0">
              <a:latin typeface="+mn-lt"/>
            </a:endParaRPr>
          </a:p>
          <a:p>
            <a:pPr marL="36512">
              <a:lnSpc>
                <a:spcPct val="90000"/>
              </a:lnSpc>
              <a:spcBef>
                <a:spcPct val="20000"/>
              </a:spcBef>
              <a:buClr>
                <a:schemeClr val="accent1"/>
              </a:buClr>
              <a:buSzPct val="80000"/>
            </a:pPr>
            <a:r>
              <a:rPr lang="en-US" sz="1600" dirty="0">
                <a:latin typeface="Cooper Black" pitchFamily="18" charset="0"/>
              </a:rPr>
              <a:t>Important College Dates to Remember:</a:t>
            </a:r>
          </a:p>
          <a:p>
            <a:pPr marL="419100" indent="-382588">
              <a:lnSpc>
                <a:spcPct val="90000"/>
              </a:lnSpc>
              <a:spcBef>
                <a:spcPct val="20000"/>
              </a:spcBef>
              <a:buClr>
                <a:schemeClr val="accent1"/>
              </a:buClr>
              <a:buSzPct val="80000"/>
              <a:buFont typeface="Wingdings 2" pitchFamily="18" charset="2"/>
              <a:buChar char=""/>
            </a:pPr>
            <a:r>
              <a:rPr lang="es-ES" sz="1600" dirty="0" smtClean="0"/>
              <a:t>De </a:t>
            </a:r>
            <a:r>
              <a:rPr lang="es-ES" sz="1600" dirty="0"/>
              <a:t>Octubre a Enero – </a:t>
            </a:r>
            <a:r>
              <a:rPr lang="es-ES" sz="1600" dirty="0" smtClean="0"/>
              <a:t>Aplicaciones </a:t>
            </a:r>
            <a:r>
              <a:rPr lang="es-ES" sz="1600" dirty="0"/>
              <a:t>para la universidad tienen que ser enviadas </a:t>
            </a:r>
          </a:p>
          <a:p>
            <a:pPr marL="419100" indent="-382588">
              <a:lnSpc>
                <a:spcPct val="90000"/>
              </a:lnSpc>
              <a:spcBef>
                <a:spcPct val="20000"/>
              </a:spcBef>
              <a:buClr>
                <a:schemeClr val="accent1"/>
              </a:buClr>
              <a:buSzPct val="80000"/>
              <a:buFont typeface="Wingdings 2" pitchFamily="18" charset="2"/>
              <a:buChar char=""/>
            </a:pPr>
            <a:r>
              <a:rPr lang="es-ES" sz="1600" dirty="0"/>
              <a:t>Después de Enero 1 – </a:t>
            </a:r>
            <a:r>
              <a:rPr lang="es-ES" sz="1600" dirty="0" smtClean="0"/>
              <a:t>Estudiantes </a:t>
            </a:r>
            <a:r>
              <a:rPr lang="es-ES" sz="1600" dirty="0"/>
              <a:t>son elegible para ayuda financiera </a:t>
            </a:r>
          </a:p>
          <a:p>
            <a:pPr marL="419100" indent="-382588">
              <a:lnSpc>
                <a:spcPct val="90000"/>
              </a:lnSpc>
              <a:spcBef>
                <a:spcPct val="20000"/>
              </a:spcBef>
              <a:buClr>
                <a:schemeClr val="accent1"/>
              </a:buClr>
              <a:buSzPct val="80000"/>
              <a:buFont typeface="Wingdings 2" pitchFamily="18" charset="2"/>
              <a:buChar char=""/>
            </a:pPr>
            <a:endParaRPr lang="en-US" sz="1600" dirty="0">
              <a:latin typeface="Comic Sans MS" pitchFamily="66" charset="0"/>
            </a:endParaRPr>
          </a:p>
          <a:p>
            <a:pPr marL="36512" indent="0" eaLnBrk="1" hangingPunct="1">
              <a:lnSpc>
                <a:spcPct val="90000"/>
              </a:lnSpc>
              <a:buNone/>
            </a:pPr>
            <a:r>
              <a:rPr lang="en-US" sz="1600" dirty="0">
                <a:latin typeface="Cooper Black" pitchFamily="18" charset="0"/>
              </a:rPr>
              <a:t>College Testing Dates:</a:t>
            </a:r>
          </a:p>
          <a:p>
            <a:pPr eaLnBrk="1" hangingPunct="1">
              <a:lnSpc>
                <a:spcPct val="90000"/>
              </a:lnSpc>
            </a:pPr>
            <a:r>
              <a:rPr lang="en-US" sz="1600" dirty="0"/>
              <a:t>ACT: 10/27, 12/8, 2/9, 4/13, 6/8</a:t>
            </a:r>
          </a:p>
          <a:p>
            <a:pPr eaLnBrk="1" hangingPunct="1">
              <a:lnSpc>
                <a:spcPct val="90000"/>
              </a:lnSpc>
            </a:pPr>
            <a:r>
              <a:rPr lang="en-US" sz="1600" dirty="0"/>
              <a:t>SAT: 10/6, 11/3, 12/1, 3/9, 5/4, 6/1</a:t>
            </a:r>
          </a:p>
          <a:p>
            <a:pPr marL="419100" indent="-382588">
              <a:lnSpc>
                <a:spcPct val="90000"/>
              </a:lnSpc>
              <a:spcBef>
                <a:spcPct val="20000"/>
              </a:spcBef>
              <a:buClr>
                <a:schemeClr val="accent1"/>
              </a:buClr>
              <a:buSzPct val="80000"/>
              <a:buFont typeface="Wingdings 2" pitchFamily="18" charset="2"/>
              <a:buChar char=""/>
            </a:pPr>
            <a:endParaRPr lang="en-US" sz="1400" dirty="0">
              <a:latin typeface="Comic Sans MS" pitchFamily="66" charset="0"/>
            </a:endParaRPr>
          </a:p>
          <a:p>
            <a:pPr marL="419100" indent="-382588">
              <a:lnSpc>
                <a:spcPct val="90000"/>
              </a:lnSpc>
              <a:spcBef>
                <a:spcPct val="20000"/>
              </a:spcBef>
              <a:buClr>
                <a:schemeClr val="accent1"/>
              </a:buClr>
              <a:buSzPct val="80000"/>
              <a:buFont typeface="Wingdings 2" pitchFamily="18" charset="2"/>
              <a:buChar char=""/>
            </a:pPr>
            <a:endParaRPr lang="en-US" sz="1400" dirty="0">
              <a:latin typeface="Comic Sans MS" pitchFamily="66"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a:xfrm>
            <a:off x="228600" y="228600"/>
            <a:ext cx="3886200" cy="1676400"/>
          </a:xfrm>
        </p:spPr>
        <p:txBody>
          <a:bodyPr/>
          <a:lstStyle/>
          <a:p>
            <a:pPr algn="ctr" eaLnBrk="1" hangingPunct="1"/>
            <a:r>
              <a:rPr lang="en-US" sz="3600" dirty="0" smtClean="0">
                <a:latin typeface="Cooper Black" pitchFamily="18" charset="0"/>
              </a:rPr>
              <a:t>College Information Presentations</a:t>
            </a:r>
          </a:p>
        </p:txBody>
      </p:sp>
      <p:sp>
        <p:nvSpPr>
          <p:cNvPr id="23554" name="Rectangle 3"/>
          <p:cNvSpPr>
            <a:spLocks noGrp="1" noChangeArrowheads="1"/>
          </p:cNvSpPr>
          <p:nvPr>
            <p:ph idx="1"/>
          </p:nvPr>
        </p:nvSpPr>
        <p:spPr>
          <a:xfrm>
            <a:off x="228600" y="2286000"/>
            <a:ext cx="3962400" cy="3840163"/>
          </a:xfrm>
        </p:spPr>
        <p:txBody>
          <a:bodyPr/>
          <a:lstStyle/>
          <a:p>
            <a:pPr eaLnBrk="1" hangingPunct="1">
              <a:lnSpc>
                <a:spcPct val="90000"/>
              </a:lnSpc>
            </a:pPr>
            <a:r>
              <a:rPr lang="en-US" sz="1600" dirty="0" smtClean="0"/>
              <a:t>September </a:t>
            </a:r>
            <a:r>
              <a:rPr lang="en-US" sz="1600" dirty="0"/>
              <a:t> </a:t>
            </a:r>
            <a:r>
              <a:rPr lang="en-US" sz="1600" dirty="0" smtClean="0"/>
              <a:t>11 (7:30-8:30  P.M.)</a:t>
            </a:r>
          </a:p>
          <a:p>
            <a:pPr lvl="1" eaLnBrk="1" hangingPunct="1">
              <a:lnSpc>
                <a:spcPct val="90000"/>
              </a:lnSpc>
            </a:pPr>
            <a:r>
              <a:rPr lang="en-US" sz="1200" dirty="0" smtClean="0"/>
              <a:t>Resources Available</a:t>
            </a:r>
          </a:p>
          <a:p>
            <a:pPr lvl="1" eaLnBrk="1" hangingPunct="1">
              <a:lnSpc>
                <a:spcPct val="90000"/>
              </a:lnSpc>
            </a:pPr>
            <a:r>
              <a:rPr lang="en-US" sz="1200" dirty="0" smtClean="0"/>
              <a:t>College and University Options</a:t>
            </a:r>
          </a:p>
          <a:p>
            <a:pPr lvl="1" eaLnBrk="1" hangingPunct="1">
              <a:lnSpc>
                <a:spcPct val="90000"/>
              </a:lnSpc>
            </a:pPr>
            <a:r>
              <a:rPr lang="en-US" sz="1200" dirty="0" smtClean="0"/>
              <a:t>Applications</a:t>
            </a:r>
          </a:p>
          <a:p>
            <a:pPr lvl="1" eaLnBrk="1" hangingPunct="1">
              <a:lnSpc>
                <a:spcPct val="90000"/>
              </a:lnSpc>
            </a:pPr>
            <a:endParaRPr lang="en-US" sz="1200" dirty="0"/>
          </a:p>
          <a:p>
            <a:pPr eaLnBrk="1" hangingPunct="1">
              <a:lnSpc>
                <a:spcPct val="90000"/>
              </a:lnSpc>
            </a:pPr>
            <a:r>
              <a:rPr lang="en-US" sz="1600" dirty="0" smtClean="0"/>
              <a:t>October </a:t>
            </a:r>
            <a:r>
              <a:rPr lang="en-US" sz="1600" dirty="0"/>
              <a:t> </a:t>
            </a:r>
            <a:r>
              <a:rPr lang="en-US" sz="1600" dirty="0" smtClean="0"/>
              <a:t>9 (7:30-8:30 P.M.)</a:t>
            </a:r>
          </a:p>
          <a:p>
            <a:pPr lvl="1" eaLnBrk="1" hangingPunct="1">
              <a:lnSpc>
                <a:spcPct val="90000"/>
              </a:lnSpc>
            </a:pPr>
            <a:r>
              <a:rPr lang="en-US" sz="1200" dirty="0" smtClean="0"/>
              <a:t>Resources Available</a:t>
            </a:r>
          </a:p>
          <a:p>
            <a:pPr lvl="1" eaLnBrk="1" hangingPunct="1">
              <a:lnSpc>
                <a:spcPct val="90000"/>
              </a:lnSpc>
            </a:pPr>
            <a:r>
              <a:rPr lang="en-US" sz="1200" dirty="0" smtClean="0"/>
              <a:t>College Testing</a:t>
            </a:r>
          </a:p>
          <a:p>
            <a:pPr lvl="1" eaLnBrk="1" hangingPunct="1">
              <a:lnSpc>
                <a:spcPct val="90000"/>
              </a:lnSpc>
            </a:pPr>
            <a:r>
              <a:rPr lang="en-US" sz="1200" dirty="0" smtClean="0"/>
              <a:t>Earning College Credit in High School</a:t>
            </a:r>
          </a:p>
          <a:p>
            <a:pPr lvl="1" eaLnBrk="1" hangingPunct="1">
              <a:lnSpc>
                <a:spcPct val="90000"/>
              </a:lnSpc>
            </a:pPr>
            <a:endParaRPr lang="en-US" sz="1200" dirty="0"/>
          </a:p>
          <a:p>
            <a:pPr eaLnBrk="1" hangingPunct="1">
              <a:lnSpc>
                <a:spcPct val="90000"/>
              </a:lnSpc>
            </a:pPr>
            <a:r>
              <a:rPr lang="en-US" sz="1600" dirty="0" smtClean="0"/>
              <a:t>November 13 (7:30-8:30  P.M.)</a:t>
            </a:r>
          </a:p>
          <a:p>
            <a:pPr lvl="1" eaLnBrk="1" hangingPunct="1">
              <a:lnSpc>
                <a:spcPct val="90000"/>
              </a:lnSpc>
            </a:pPr>
            <a:r>
              <a:rPr lang="en-US" sz="1200" dirty="0" smtClean="0"/>
              <a:t>Resources Available</a:t>
            </a:r>
          </a:p>
          <a:p>
            <a:pPr lvl="1" eaLnBrk="1" hangingPunct="1">
              <a:lnSpc>
                <a:spcPct val="90000"/>
              </a:lnSpc>
            </a:pPr>
            <a:r>
              <a:rPr lang="en-US" sz="1200" dirty="0" smtClean="0"/>
              <a:t>Financial Aid</a:t>
            </a:r>
          </a:p>
          <a:p>
            <a:pPr eaLnBrk="1" hangingPunct="1">
              <a:lnSpc>
                <a:spcPct val="90000"/>
              </a:lnSpc>
            </a:pPr>
            <a:endParaRPr lang="en-US" sz="1400" dirty="0" smtClean="0"/>
          </a:p>
          <a:p>
            <a:pPr marL="36512" indent="0" eaLnBrk="1" hangingPunct="1">
              <a:lnSpc>
                <a:spcPct val="90000"/>
              </a:lnSpc>
              <a:buNone/>
            </a:pPr>
            <a:r>
              <a:rPr lang="en-US" sz="1600" dirty="0" smtClean="0"/>
              <a:t>Presentations will be held in the auditorium. </a:t>
            </a:r>
          </a:p>
        </p:txBody>
      </p:sp>
      <p:cxnSp>
        <p:nvCxnSpPr>
          <p:cNvPr id="4" name="Straight Connector 3"/>
          <p:cNvCxnSpPr/>
          <p:nvPr/>
        </p:nvCxnSpPr>
        <p:spPr>
          <a:xfrm rot="5400000">
            <a:off x="1524000" y="3619500"/>
            <a:ext cx="5638800" cy="0"/>
          </a:xfrm>
          <a:prstGeom prst="line">
            <a:avLst/>
          </a:prstGeom>
          <a:ln/>
        </p:spPr>
        <p:style>
          <a:lnRef idx="3">
            <a:schemeClr val="accent2"/>
          </a:lnRef>
          <a:fillRef idx="0">
            <a:schemeClr val="accent2"/>
          </a:fillRef>
          <a:effectRef idx="2">
            <a:schemeClr val="accent2"/>
          </a:effectRef>
          <a:fontRef idx="minor">
            <a:schemeClr val="tx1"/>
          </a:fontRef>
        </p:style>
      </p:cxnSp>
      <p:sp>
        <p:nvSpPr>
          <p:cNvPr id="7" name="Rectangle 2"/>
          <p:cNvSpPr txBox="1">
            <a:spLocks noChangeArrowheads="1"/>
          </p:cNvSpPr>
          <p:nvPr/>
        </p:nvSpPr>
        <p:spPr bwMode="auto">
          <a:xfrm>
            <a:off x="4495800" y="228600"/>
            <a:ext cx="4419600" cy="1143000"/>
          </a:xfrm>
          <a:prstGeom prst="rect">
            <a:avLst/>
          </a:prstGeom>
          <a:noFill/>
          <a:ln w="9525">
            <a:noFill/>
            <a:miter lim="800000"/>
            <a:headEnd/>
            <a:tailEnd/>
          </a:ln>
        </p:spPr>
        <p:txBody>
          <a:bodyPr lIns="45720" rIns="45720" anchor="ctr"/>
          <a:lstStyle/>
          <a:p>
            <a:pPr algn="ctr">
              <a:defRPr/>
            </a:pPr>
            <a:r>
              <a:rPr lang="en-US" sz="3600" dirty="0" err="1" smtClean="0">
                <a:latin typeface="Cooper Black" pitchFamily="18" charset="0"/>
                <a:ea typeface="+mj-ea"/>
                <a:cs typeface="+mj-cs"/>
              </a:rPr>
              <a:t>Informacion</a:t>
            </a:r>
            <a:r>
              <a:rPr lang="en-US" sz="3600" dirty="0" smtClean="0">
                <a:latin typeface="Cooper Black" pitchFamily="18" charset="0"/>
                <a:ea typeface="+mj-ea"/>
                <a:cs typeface="+mj-cs"/>
              </a:rPr>
              <a:t> </a:t>
            </a:r>
          </a:p>
          <a:p>
            <a:pPr algn="ctr">
              <a:defRPr/>
            </a:pPr>
            <a:r>
              <a:rPr lang="en-US" sz="3600" dirty="0" smtClean="0">
                <a:latin typeface="Cooper Black" pitchFamily="18" charset="0"/>
                <a:ea typeface="+mj-ea"/>
                <a:cs typeface="+mj-cs"/>
              </a:rPr>
              <a:t>de </a:t>
            </a:r>
            <a:r>
              <a:rPr lang="en-US" sz="3600" dirty="0" err="1" smtClean="0">
                <a:latin typeface="Cooper Black" pitchFamily="18" charset="0"/>
                <a:ea typeface="+mj-ea"/>
                <a:cs typeface="+mj-cs"/>
              </a:rPr>
              <a:t>collegia</a:t>
            </a:r>
            <a:endParaRPr lang="en-US" sz="3600" dirty="0">
              <a:latin typeface="Cooper Black" pitchFamily="18" charset="0"/>
              <a:ea typeface="+mj-ea"/>
              <a:cs typeface="+mj-cs"/>
            </a:endParaRPr>
          </a:p>
        </p:txBody>
      </p:sp>
      <p:sp>
        <p:nvSpPr>
          <p:cNvPr id="23558" name="Rectangle 3"/>
          <p:cNvSpPr txBox="1">
            <a:spLocks noChangeArrowheads="1"/>
          </p:cNvSpPr>
          <p:nvPr/>
        </p:nvSpPr>
        <p:spPr bwMode="auto">
          <a:xfrm>
            <a:off x="4724400" y="1828800"/>
            <a:ext cx="3962400" cy="4449763"/>
          </a:xfrm>
          <a:prstGeom prst="rect">
            <a:avLst/>
          </a:prstGeom>
          <a:noFill/>
          <a:ln w="9525">
            <a:noFill/>
            <a:miter lim="800000"/>
            <a:headEnd/>
            <a:tailEnd/>
          </a:ln>
        </p:spPr>
        <p:txBody>
          <a:bodyPr/>
          <a:lstStyle/>
          <a:p>
            <a:pPr marL="419100" indent="-382588">
              <a:lnSpc>
                <a:spcPct val="90000"/>
              </a:lnSpc>
              <a:spcBef>
                <a:spcPct val="20000"/>
              </a:spcBef>
              <a:buClr>
                <a:schemeClr val="accent1"/>
              </a:buClr>
              <a:buSzPct val="80000"/>
              <a:buFont typeface="Courier New" pitchFamily="49" charset="0"/>
              <a:buChar char="o"/>
            </a:pPr>
            <a:r>
              <a:rPr lang="en-US" sz="1600" dirty="0" err="1" smtClean="0">
                <a:latin typeface="+mn-lt"/>
              </a:rPr>
              <a:t>Septiembre</a:t>
            </a:r>
            <a:r>
              <a:rPr lang="en-US" sz="1600" dirty="0" smtClean="0">
                <a:latin typeface="+mn-lt"/>
              </a:rPr>
              <a:t> </a:t>
            </a:r>
            <a:r>
              <a:rPr lang="en-US" sz="1600" dirty="0">
                <a:latin typeface="+mn-lt"/>
              </a:rPr>
              <a:t> </a:t>
            </a:r>
            <a:r>
              <a:rPr lang="en-US" sz="1600" dirty="0" smtClean="0">
                <a:latin typeface="+mn-lt"/>
              </a:rPr>
              <a:t>11(7:30-8:30 </a:t>
            </a:r>
            <a:r>
              <a:rPr lang="en-US" sz="1600" dirty="0">
                <a:latin typeface="+mn-lt"/>
              </a:rPr>
              <a:t>pm)</a:t>
            </a:r>
          </a:p>
          <a:p>
            <a:pPr marL="322262" indent="-285750">
              <a:lnSpc>
                <a:spcPct val="90000"/>
              </a:lnSpc>
              <a:spcBef>
                <a:spcPct val="20000"/>
              </a:spcBef>
              <a:buClr>
                <a:schemeClr val="accent1"/>
              </a:buClr>
              <a:buSzPct val="80000"/>
              <a:buFont typeface="Arial" pitchFamily="34" charset="0"/>
              <a:buChar char="•"/>
            </a:pPr>
            <a:r>
              <a:rPr lang="en-US" sz="1600" dirty="0">
                <a:latin typeface="+mn-lt"/>
              </a:rPr>
              <a:t>Resources Available</a:t>
            </a:r>
          </a:p>
          <a:p>
            <a:pPr marL="322262" indent="-285750">
              <a:lnSpc>
                <a:spcPct val="90000"/>
              </a:lnSpc>
              <a:spcBef>
                <a:spcPct val="20000"/>
              </a:spcBef>
              <a:buClr>
                <a:schemeClr val="accent1"/>
              </a:buClr>
              <a:buSzPct val="80000"/>
              <a:buFont typeface="Arial" pitchFamily="34" charset="0"/>
              <a:buChar char="•"/>
            </a:pPr>
            <a:r>
              <a:rPr lang="en-US" sz="1600" dirty="0" err="1" smtClean="0">
                <a:latin typeface="+mn-lt"/>
              </a:rPr>
              <a:t>Applicaciones</a:t>
            </a:r>
            <a:r>
              <a:rPr lang="en-US" sz="1600" dirty="0" smtClean="0">
                <a:latin typeface="+mn-lt"/>
              </a:rPr>
              <a:t> </a:t>
            </a:r>
            <a:r>
              <a:rPr lang="en-US" sz="1600" dirty="0" err="1" smtClean="0">
                <a:latin typeface="+mn-lt"/>
              </a:rPr>
              <a:t>para</a:t>
            </a:r>
            <a:r>
              <a:rPr lang="en-US" sz="1600" dirty="0" smtClean="0">
                <a:latin typeface="+mn-lt"/>
              </a:rPr>
              <a:t> </a:t>
            </a:r>
            <a:r>
              <a:rPr lang="en-US" sz="1600" dirty="0" err="1" smtClean="0">
                <a:latin typeface="+mn-lt"/>
              </a:rPr>
              <a:t>universidad</a:t>
            </a:r>
            <a:endParaRPr lang="en-US" sz="1600" dirty="0">
              <a:latin typeface="+mn-lt"/>
            </a:endParaRPr>
          </a:p>
          <a:p>
            <a:pPr marL="419100" indent="-382588">
              <a:lnSpc>
                <a:spcPct val="90000"/>
              </a:lnSpc>
              <a:spcBef>
                <a:spcPct val="20000"/>
              </a:spcBef>
              <a:buClr>
                <a:schemeClr val="accent1"/>
              </a:buClr>
              <a:buSzPct val="80000"/>
              <a:buFont typeface="Courier New" pitchFamily="49" charset="0"/>
              <a:buChar char="o"/>
            </a:pPr>
            <a:endParaRPr lang="en-US" sz="1600" dirty="0">
              <a:latin typeface="+mn-lt"/>
            </a:endParaRPr>
          </a:p>
          <a:p>
            <a:pPr marL="419100" indent="-382588">
              <a:lnSpc>
                <a:spcPct val="90000"/>
              </a:lnSpc>
              <a:spcBef>
                <a:spcPct val="20000"/>
              </a:spcBef>
              <a:buClr>
                <a:schemeClr val="accent1"/>
              </a:buClr>
              <a:buSzPct val="80000"/>
              <a:buFont typeface="Courier New" pitchFamily="49" charset="0"/>
              <a:buChar char="o"/>
            </a:pPr>
            <a:r>
              <a:rPr lang="en-US" sz="1600" dirty="0" err="1" smtClean="0">
                <a:latin typeface="+mn-lt"/>
              </a:rPr>
              <a:t>Octubre</a:t>
            </a:r>
            <a:r>
              <a:rPr lang="en-US" sz="1600" dirty="0" smtClean="0">
                <a:latin typeface="+mn-lt"/>
              </a:rPr>
              <a:t> </a:t>
            </a:r>
            <a:r>
              <a:rPr lang="en-US" sz="1600" dirty="0">
                <a:latin typeface="+mn-lt"/>
              </a:rPr>
              <a:t>9</a:t>
            </a:r>
            <a:r>
              <a:rPr lang="en-US" sz="1600" dirty="0" smtClean="0">
                <a:latin typeface="+mn-lt"/>
              </a:rPr>
              <a:t> </a:t>
            </a:r>
            <a:r>
              <a:rPr lang="en-US" sz="1600" dirty="0">
                <a:latin typeface="+mn-lt"/>
              </a:rPr>
              <a:t>(7:30-8:30 pm)</a:t>
            </a:r>
          </a:p>
          <a:p>
            <a:pPr marL="322262" indent="-285750">
              <a:lnSpc>
                <a:spcPct val="90000"/>
              </a:lnSpc>
              <a:spcBef>
                <a:spcPct val="20000"/>
              </a:spcBef>
              <a:buClr>
                <a:schemeClr val="accent1"/>
              </a:buClr>
              <a:buSzPct val="80000"/>
              <a:buFont typeface="Arial" pitchFamily="34" charset="0"/>
              <a:buChar char="•"/>
            </a:pPr>
            <a:r>
              <a:rPr lang="en-US" sz="1600" dirty="0">
                <a:latin typeface="+mn-lt"/>
              </a:rPr>
              <a:t>Resources Available</a:t>
            </a:r>
          </a:p>
          <a:p>
            <a:pPr marL="322262" indent="-285750">
              <a:lnSpc>
                <a:spcPct val="90000"/>
              </a:lnSpc>
              <a:spcBef>
                <a:spcPct val="20000"/>
              </a:spcBef>
              <a:buClr>
                <a:schemeClr val="accent1"/>
              </a:buClr>
              <a:buSzPct val="80000"/>
              <a:buFont typeface="Arial" pitchFamily="34" charset="0"/>
              <a:buChar char="•"/>
            </a:pPr>
            <a:r>
              <a:rPr lang="en-US" sz="1600" dirty="0" err="1" smtClean="0">
                <a:latin typeface="+mn-lt"/>
              </a:rPr>
              <a:t>Examenes</a:t>
            </a:r>
            <a:r>
              <a:rPr lang="en-US" sz="1600" dirty="0" smtClean="0">
                <a:latin typeface="+mn-lt"/>
              </a:rPr>
              <a:t> </a:t>
            </a:r>
            <a:r>
              <a:rPr lang="en-US" sz="1600" dirty="0" err="1" smtClean="0">
                <a:latin typeface="+mn-lt"/>
              </a:rPr>
              <a:t>para</a:t>
            </a:r>
            <a:r>
              <a:rPr lang="en-US" sz="1600" dirty="0" smtClean="0">
                <a:latin typeface="+mn-lt"/>
              </a:rPr>
              <a:t> </a:t>
            </a:r>
            <a:r>
              <a:rPr lang="en-US" sz="1600" dirty="0" err="1" smtClean="0">
                <a:latin typeface="+mn-lt"/>
              </a:rPr>
              <a:t>colegio</a:t>
            </a:r>
            <a:endParaRPr lang="en-US" sz="1600" dirty="0">
              <a:latin typeface="+mn-lt"/>
            </a:endParaRPr>
          </a:p>
          <a:p>
            <a:pPr marL="322262" indent="-285750">
              <a:lnSpc>
                <a:spcPct val="90000"/>
              </a:lnSpc>
              <a:spcBef>
                <a:spcPct val="20000"/>
              </a:spcBef>
              <a:buClr>
                <a:schemeClr val="accent1"/>
              </a:buClr>
              <a:buSzPct val="80000"/>
              <a:buFont typeface="Arial" pitchFamily="34" charset="0"/>
              <a:buChar char="•"/>
            </a:pPr>
            <a:r>
              <a:rPr lang="en-US" sz="1600" dirty="0" err="1" smtClean="0">
                <a:latin typeface="+mn-lt"/>
              </a:rPr>
              <a:t>Credito</a:t>
            </a:r>
            <a:r>
              <a:rPr lang="en-US" sz="1600" dirty="0" smtClean="0">
                <a:latin typeface="+mn-lt"/>
              </a:rPr>
              <a:t> de </a:t>
            </a:r>
            <a:r>
              <a:rPr lang="en-US" sz="1600" dirty="0" err="1" smtClean="0">
                <a:latin typeface="+mn-lt"/>
              </a:rPr>
              <a:t>universidad</a:t>
            </a:r>
            <a:r>
              <a:rPr lang="en-US" sz="1600" dirty="0" smtClean="0">
                <a:latin typeface="+mn-lt"/>
              </a:rPr>
              <a:t> en </a:t>
            </a:r>
            <a:r>
              <a:rPr lang="en-US" sz="1600" dirty="0" err="1" smtClean="0">
                <a:latin typeface="+mn-lt"/>
              </a:rPr>
              <a:t>colegio</a:t>
            </a:r>
            <a:r>
              <a:rPr lang="en-US" sz="1600" dirty="0" smtClean="0">
                <a:latin typeface="+mn-lt"/>
              </a:rPr>
              <a:t> </a:t>
            </a:r>
            <a:r>
              <a:rPr lang="en-US" sz="1600" dirty="0" err="1" smtClean="0">
                <a:latin typeface="+mn-lt"/>
              </a:rPr>
              <a:t>secundario</a:t>
            </a:r>
            <a:endParaRPr lang="en-US" sz="1600" dirty="0">
              <a:latin typeface="+mn-lt"/>
            </a:endParaRPr>
          </a:p>
          <a:p>
            <a:pPr marL="419100" indent="-382588">
              <a:lnSpc>
                <a:spcPct val="90000"/>
              </a:lnSpc>
              <a:spcBef>
                <a:spcPct val="20000"/>
              </a:spcBef>
              <a:buClr>
                <a:schemeClr val="accent1"/>
              </a:buClr>
              <a:buSzPct val="80000"/>
              <a:buFont typeface="Courier New" pitchFamily="49" charset="0"/>
              <a:buChar char="o"/>
            </a:pPr>
            <a:endParaRPr lang="en-US" sz="1600" dirty="0">
              <a:latin typeface="+mn-lt"/>
            </a:endParaRPr>
          </a:p>
          <a:p>
            <a:pPr marL="419100" indent="-382588">
              <a:lnSpc>
                <a:spcPct val="90000"/>
              </a:lnSpc>
              <a:spcBef>
                <a:spcPct val="20000"/>
              </a:spcBef>
              <a:buClr>
                <a:schemeClr val="accent1"/>
              </a:buClr>
              <a:buSzPct val="80000"/>
              <a:buFont typeface="Courier New" pitchFamily="49" charset="0"/>
              <a:buChar char="o"/>
            </a:pPr>
            <a:r>
              <a:rPr lang="en-US" sz="1600" dirty="0" err="1" smtClean="0">
                <a:latin typeface="+mn-lt"/>
              </a:rPr>
              <a:t>Noviembre</a:t>
            </a:r>
            <a:r>
              <a:rPr lang="en-US" sz="1600" dirty="0" smtClean="0">
                <a:latin typeface="+mn-lt"/>
              </a:rPr>
              <a:t> 13 (7:30-8:30 </a:t>
            </a:r>
            <a:r>
              <a:rPr lang="en-US" sz="1600" dirty="0">
                <a:latin typeface="+mn-lt"/>
              </a:rPr>
              <a:t>pm)</a:t>
            </a:r>
          </a:p>
          <a:p>
            <a:pPr marL="322262" indent="-285750">
              <a:lnSpc>
                <a:spcPct val="90000"/>
              </a:lnSpc>
              <a:spcBef>
                <a:spcPct val="20000"/>
              </a:spcBef>
              <a:buClr>
                <a:schemeClr val="accent1"/>
              </a:buClr>
              <a:buSzPct val="80000"/>
              <a:buFont typeface="Arial" pitchFamily="34" charset="0"/>
              <a:buChar char="•"/>
            </a:pPr>
            <a:r>
              <a:rPr lang="en-US" sz="1600" dirty="0">
                <a:latin typeface="+mn-lt"/>
              </a:rPr>
              <a:t>Resources Available</a:t>
            </a:r>
          </a:p>
          <a:p>
            <a:pPr marL="322262" indent="-285750">
              <a:lnSpc>
                <a:spcPct val="90000"/>
              </a:lnSpc>
              <a:spcBef>
                <a:spcPct val="20000"/>
              </a:spcBef>
              <a:buClr>
                <a:schemeClr val="accent1"/>
              </a:buClr>
              <a:buSzPct val="80000"/>
              <a:buFont typeface="Arial" pitchFamily="34" charset="0"/>
              <a:buChar char="•"/>
            </a:pPr>
            <a:r>
              <a:rPr lang="en-US" sz="1600" dirty="0" err="1" smtClean="0">
                <a:latin typeface="+mn-lt"/>
              </a:rPr>
              <a:t>Ayuda</a:t>
            </a:r>
            <a:r>
              <a:rPr lang="en-US" sz="1600" dirty="0" smtClean="0">
                <a:latin typeface="+mn-lt"/>
              </a:rPr>
              <a:t> </a:t>
            </a:r>
            <a:r>
              <a:rPr lang="en-US" sz="1600" dirty="0" err="1" smtClean="0">
                <a:latin typeface="+mn-lt"/>
              </a:rPr>
              <a:t>financiera</a:t>
            </a:r>
            <a:endParaRPr lang="en-US" sz="1600" dirty="0">
              <a:latin typeface="+mn-lt"/>
            </a:endParaRPr>
          </a:p>
          <a:p>
            <a:pPr marL="419100" indent="-382588">
              <a:lnSpc>
                <a:spcPct val="90000"/>
              </a:lnSpc>
              <a:spcBef>
                <a:spcPct val="20000"/>
              </a:spcBef>
              <a:buClr>
                <a:schemeClr val="accent1"/>
              </a:buClr>
              <a:buSzPct val="80000"/>
              <a:buFont typeface="Courier New" pitchFamily="49" charset="0"/>
              <a:buChar char="o"/>
            </a:pPr>
            <a:endParaRPr lang="en-US" sz="1600" dirty="0">
              <a:latin typeface="+mn-lt"/>
            </a:endParaRPr>
          </a:p>
          <a:p>
            <a:pPr marL="36512">
              <a:lnSpc>
                <a:spcPct val="90000"/>
              </a:lnSpc>
              <a:spcBef>
                <a:spcPct val="20000"/>
              </a:spcBef>
              <a:buClr>
                <a:schemeClr val="accent1"/>
              </a:buClr>
              <a:buSzPct val="80000"/>
            </a:pPr>
            <a:r>
              <a:rPr lang="en-US" sz="1600" dirty="0" err="1" smtClean="0">
                <a:latin typeface="+mn-lt"/>
              </a:rPr>
              <a:t>Presentaciones</a:t>
            </a:r>
            <a:r>
              <a:rPr lang="en-US" sz="1600" dirty="0" smtClean="0">
                <a:latin typeface="+mn-lt"/>
              </a:rPr>
              <a:t> </a:t>
            </a:r>
            <a:r>
              <a:rPr lang="en-US" sz="1600" dirty="0" err="1" smtClean="0">
                <a:latin typeface="+mn-lt"/>
              </a:rPr>
              <a:t>seran</a:t>
            </a:r>
            <a:r>
              <a:rPr lang="en-US" sz="1600" dirty="0" smtClean="0">
                <a:latin typeface="+mn-lt"/>
              </a:rPr>
              <a:t> en el </a:t>
            </a:r>
            <a:r>
              <a:rPr lang="en-US" sz="1600" dirty="0" err="1" smtClean="0">
                <a:latin typeface="+mn-lt"/>
              </a:rPr>
              <a:t>auditorio</a:t>
            </a:r>
            <a:r>
              <a:rPr lang="en-US" sz="1600" dirty="0" smtClean="0">
                <a:latin typeface="+mn-lt"/>
              </a:rPr>
              <a:t> </a:t>
            </a:r>
            <a:endParaRPr lang="en-US" sz="1600" dirty="0">
              <a:latin typeface="+mn-lt"/>
            </a:endParaRPr>
          </a:p>
        </p:txBody>
      </p:sp>
    </p:spTree>
    <p:extLst>
      <p:ext uri="{BB962C8B-B14F-4D97-AF65-F5344CB8AC3E}">
        <p14:creationId xmlns:p14="http://schemas.microsoft.com/office/powerpoint/2010/main" val="8367433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Yearbook Online Sales</a:t>
            </a:r>
            <a:endParaRPr lang="en-US" dirty="0"/>
          </a:p>
        </p:txBody>
      </p:sp>
      <p:sp>
        <p:nvSpPr>
          <p:cNvPr id="3" name="Content Placeholder 2"/>
          <p:cNvSpPr>
            <a:spLocks noGrp="1"/>
          </p:cNvSpPr>
          <p:nvPr>
            <p:ph idx="1"/>
          </p:nvPr>
        </p:nvSpPr>
        <p:spPr>
          <a:xfrm>
            <a:off x="457200" y="1295400"/>
            <a:ext cx="7467600" cy="4830763"/>
          </a:xfrm>
        </p:spPr>
        <p:txBody>
          <a:bodyPr/>
          <a:lstStyle/>
          <a:p>
            <a:r>
              <a:rPr lang="en-US" sz="2200" dirty="0" smtClean="0"/>
              <a:t>This year we will be selling yearbooks online. All you have to do is log on to </a:t>
            </a:r>
            <a:r>
              <a:rPr lang="en-US" sz="2200" dirty="0" smtClean="0">
                <a:hlinkClick r:id="rId2"/>
              </a:rPr>
              <a:t>www.yearbookordercenter.com</a:t>
            </a:r>
            <a:r>
              <a:rPr lang="en-US" sz="2200" dirty="0" smtClean="0"/>
              <a:t>, type in the order number 498, and look for your child. If your child does not appear on the student list then type in their information. You may pay with a credit card or check. </a:t>
            </a:r>
          </a:p>
          <a:p>
            <a:r>
              <a:rPr lang="en-US" sz="2200" dirty="0" smtClean="0"/>
              <a:t>We will have sales on campus as well. We accept cash or checks. </a:t>
            </a:r>
          </a:p>
          <a:p>
            <a:r>
              <a:rPr lang="en-US" sz="2200" dirty="0" smtClean="0"/>
              <a:t>Buy today and save $15.00! The price from January to the end of the school year is $65.00.</a:t>
            </a:r>
          </a:p>
          <a:p>
            <a:r>
              <a:rPr lang="en-US" sz="2200" dirty="0" smtClean="0"/>
              <a:t>Do not wait until the end of the year to purchase a yearbook. Only the amount of books sold during the year are ordered. Don’t be left out! </a:t>
            </a:r>
            <a:endParaRPr lang="en-US" sz="2200" dirty="0"/>
          </a:p>
        </p:txBody>
      </p:sp>
    </p:spTree>
    <p:extLst>
      <p:ext uri="{BB962C8B-B14F-4D97-AF65-F5344CB8AC3E}">
        <p14:creationId xmlns:p14="http://schemas.microsoft.com/office/powerpoint/2010/main" val="17557546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a:xfrm>
            <a:off x="457200" y="274638"/>
            <a:ext cx="4572000" cy="1143000"/>
          </a:xfrm>
        </p:spPr>
        <p:txBody>
          <a:bodyPr/>
          <a:lstStyle/>
          <a:p>
            <a:pPr eaLnBrk="1" hangingPunct="1"/>
            <a:r>
              <a:rPr lang="en-US" sz="4400" smtClean="0">
                <a:latin typeface="Cooper Black" pitchFamily="18" charset="0"/>
              </a:rPr>
              <a:t>If you need to contact us...</a:t>
            </a:r>
          </a:p>
        </p:txBody>
      </p:sp>
      <p:sp>
        <p:nvSpPr>
          <p:cNvPr id="26626" name="TextBox 4"/>
          <p:cNvSpPr txBox="1">
            <a:spLocks noChangeArrowheads="1"/>
          </p:cNvSpPr>
          <p:nvPr/>
        </p:nvSpPr>
        <p:spPr bwMode="auto">
          <a:xfrm>
            <a:off x="457200" y="1600200"/>
            <a:ext cx="8382000" cy="5386090"/>
          </a:xfrm>
          <a:prstGeom prst="rect">
            <a:avLst/>
          </a:prstGeom>
          <a:noFill/>
          <a:ln w="9525">
            <a:noFill/>
            <a:miter lim="800000"/>
            <a:headEnd/>
            <a:tailEnd/>
          </a:ln>
        </p:spPr>
        <p:txBody>
          <a:bodyPr>
            <a:spAutoFit/>
          </a:bodyPr>
          <a:lstStyle/>
          <a:p>
            <a:endParaRPr lang="en-US" sz="2800" b="1" u="sng" dirty="0" smtClean="0">
              <a:latin typeface="Comic Sans MS" pitchFamily="66" charset="0"/>
            </a:endParaRPr>
          </a:p>
          <a:p>
            <a:pPr algn="ctr"/>
            <a:r>
              <a:rPr lang="en-US" sz="2800" b="1" dirty="0" smtClean="0">
                <a:latin typeface="Comic Sans MS" pitchFamily="66" charset="0"/>
              </a:rPr>
              <a:t>   </a:t>
            </a:r>
            <a:r>
              <a:rPr lang="en-US" sz="2800" b="1" u="sng" dirty="0" smtClean="0">
                <a:latin typeface="+mn-lt"/>
              </a:rPr>
              <a:t>Senior </a:t>
            </a:r>
            <a:r>
              <a:rPr lang="en-US" sz="2800" b="1" u="sng" dirty="0">
                <a:latin typeface="+mn-lt"/>
              </a:rPr>
              <a:t>Class Sponsor</a:t>
            </a:r>
            <a:r>
              <a:rPr lang="en-US" sz="2800" b="1" dirty="0">
                <a:latin typeface="+mn-lt"/>
              </a:rPr>
              <a:t>:	</a:t>
            </a:r>
          </a:p>
          <a:p>
            <a:pPr algn="ctr"/>
            <a:r>
              <a:rPr lang="en-US" sz="2800" dirty="0" smtClean="0">
                <a:latin typeface="+mn-lt"/>
              </a:rPr>
              <a:t>Lisa Brito</a:t>
            </a:r>
            <a:endParaRPr lang="en-US" sz="2800" dirty="0">
              <a:latin typeface="+mn-lt"/>
            </a:endParaRPr>
          </a:p>
          <a:p>
            <a:pPr algn="ctr"/>
            <a:r>
              <a:rPr lang="en-US" sz="2800" dirty="0" smtClean="0">
                <a:latin typeface="+mn-lt"/>
                <a:hlinkClick r:id="rId2"/>
              </a:rPr>
              <a:t>ebrito@dadeschools.net</a:t>
            </a:r>
            <a:endParaRPr lang="en-US" sz="2800" dirty="0">
              <a:latin typeface="+mn-lt"/>
            </a:endParaRPr>
          </a:p>
          <a:p>
            <a:pPr algn="ctr"/>
            <a:r>
              <a:rPr lang="en-US" sz="2800" dirty="0">
                <a:latin typeface="+mn-lt"/>
              </a:rPr>
              <a:t>305-408-2700</a:t>
            </a:r>
          </a:p>
          <a:p>
            <a:pPr algn="ctr"/>
            <a:endParaRPr lang="en-US" sz="2800" b="1" dirty="0">
              <a:latin typeface="+mn-lt"/>
            </a:endParaRPr>
          </a:p>
          <a:p>
            <a:pPr algn="ctr"/>
            <a:r>
              <a:rPr lang="en-US" sz="2800" b="1" u="sng" dirty="0">
                <a:latin typeface="+mn-lt"/>
              </a:rPr>
              <a:t>Activities Director</a:t>
            </a:r>
            <a:r>
              <a:rPr lang="en-US" sz="2800" b="1" dirty="0">
                <a:latin typeface="+mn-lt"/>
              </a:rPr>
              <a:t>:</a:t>
            </a:r>
          </a:p>
          <a:p>
            <a:pPr algn="ctr"/>
            <a:r>
              <a:rPr lang="en-US" sz="2800" dirty="0">
                <a:latin typeface="+mn-lt"/>
              </a:rPr>
              <a:t>Tanya Rae-Schulze</a:t>
            </a:r>
          </a:p>
          <a:p>
            <a:pPr algn="ctr"/>
            <a:r>
              <a:rPr lang="en-US" sz="2800" dirty="0">
                <a:latin typeface="+mn-lt"/>
                <a:hlinkClick r:id="rId3"/>
              </a:rPr>
              <a:t>Stingrae@dadeschools.net</a:t>
            </a:r>
            <a:endParaRPr lang="en-US" sz="2800" dirty="0">
              <a:latin typeface="+mn-lt"/>
            </a:endParaRPr>
          </a:p>
          <a:p>
            <a:pPr algn="ctr"/>
            <a:r>
              <a:rPr lang="en-US" sz="2800" dirty="0">
                <a:latin typeface="+mn-lt"/>
              </a:rPr>
              <a:t>305-408-2700 ext. 2024</a:t>
            </a:r>
          </a:p>
          <a:p>
            <a:endParaRPr lang="en-US" dirty="0">
              <a:latin typeface="Comic Sans MS" pitchFamily="66" charset="0"/>
            </a:endParaRPr>
          </a:p>
          <a:p>
            <a:endParaRPr lang="en-US" dirty="0"/>
          </a:p>
        </p:txBody>
      </p:sp>
      <p:sp>
        <p:nvSpPr>
          <p:cNvPr id="4" name="Rectangle 2"/>
          <p:cNvSpPr txBox="1">
            <a:spLocks noChangeArrowheads="1"/>
          </p:cNvSpPr>
          <p:nvPr/>
        </p:nvSpPr>
        <p:spPr bwMode="auto">
          <a:xfrm>
            <a:off x="4572000" y="304800"/>
            <a:ext cx="4572000" cy="1143000"/>
          </a:xfrm>
          <a:prstGeom prst="rect">
            <a:avLst/>
          </a:prstGeom>
          <a:noFill/>
          <a:ln w="9525">
            <a:noFill/>
            <a:miter lim="800000"/>
            <a:headEnd/>
            <a:tailEnd/>
          </a:ln>
        </p:spPr>
        <p:txBody>
          <a:bodyPr lIns="45720" rIns="45720" anchor="ctr"/>
          <a:lstStyle/>
          <a:p>
            <a:pPr>
              <a:defRPr/>
            </a:pPr>
            <a:r>
              <a:rPr lang="en-US" sz="4000" dirty="0">
                <a:latin typeface="Cooper Black" pitchFamily="18" charset="0"/>
              </a:rPr>
              <a:t>Si </a:t>
            </a:r>
            <a:r>
              <a:rPr lang="en-US" sz="4000" dirty="0" err="1">
                <a:latin typeface="Cooper Black" pitchFamily="18" charset="0"/>
              </a:rPr>
              <a:t>usted</a:t>
            </a:r>
            <a:r>
              <a:rPr lang="en-US" sz="4000" dirty="0">
                <a:latin typeface="Cooper Black" pitchFamily="18" charset="0"/>
              </a:rPr>
              <a:t> </a:t>
            </a:r>
            <a:r>
              <a:rPr lang="en-US" sz="4000" dirty="0" err="1">
                <a:latin typeface="Cooper Black" pitchFamily="18" charset="0"/>
              </a:rPr>
              <a:t>necesita</a:t>
            </a:r>
            <a:r>
              <a:rPr lang="en-US" sz="4000" dirty="0">
                <a:latin typeface="Cooper Black" pitchFamily="18" charset="0"/>
              </a:rPr>
              <a:t> </a:t>
            </a:r>
            <a:r>
              <a:rPr lang="en-US" sz="4000" dirty="0" err="1">
                <a:latin typeface="Cooper Black" pitchFamily="18" charset="0"/>
              </a:rPr>
              <a:t>contactarnos</a:t>
            </a:r>
            <a:r>
              <a:rPr lang="en-US" sz="4000" dirty="0">
                <a:latin typeface="Cooper Black" pitchFamily="18" charset="0"/>
              </a:rPr>
              <a:t> ...</a:t>
            </a:r>
            <a:endParaRPr lang="en-US" sz="4000" dirty="0">
              <a:latin typeface="Cooper Black" pitchFamily="18" charset="0"/>
              <a:ea typeface="+mj-ea"/>
              <a:cs typeface="+mj-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7467600" cy="1143000"/>
          </a:xfrm>
        </p:spPr>
        <p:txBody>
          <a:bodyPr/>
          <a:lstStyle/>
          <a:p>
            <a:pPr algn="ctr"/>
            <a:r>
              <a:rPr lang="en-US" sz="4000" dirty="0" smtClean="0">
                <a:latin typeface="Cooper Black" pitchFamily="18" charset="0"/>
              </a:rPr>
              <a:t>E-Mail Blast</a:t>
            </a:r>
            <a:endParaRPr lang="en-US" sz="4000" dirty="0">
              <a:latin typeface="Cooper Black" pitchFamily="18" charset="0"/>
            </a:endParaRPr>
          </a:p>
        </p:txBody>
      </p:sp>
      <p:sp>
        <p:nvSpPr>
          <p:cNvPr id="3" name="Content Placeholder 2"/>
          <p:cNvSpPr>
            <a:spLocks noGrp="1"/>
          </p:cNvSpPr>
          <p:nvPr>
            <p:ph idx="1"/>
          </p:nvPr>
        </p:nvSpPr>
        <p:spPr>
          <a:xfrm>
            <a:off x="457200" y="1676400"/>
            <a:ext cx="7467600" cy="5181600"/>
          </a:xfrm>
        </p:spPr>
        <p:txBody>
          <a:bodyPr/>
          <a:lstStyle/>
          <a:p>
            <a:pPr marL="36512" indent="0">
              <a:buNone/>
            </a:pPr>
            <a:r>
              <a:rPr lang="en-US" sz="2400" dirty="0" smtClean="0"/>
              <a:t>A great way to receive information from the school is to sign up for our parent e-mail list. To register, please log-on to:</a:t>
            </a:r>
          </a:p>
          <a:p>
            <a:pPr marL="36512" indent="0">
              <a:buNone/>
            </a:pPr>
            <a:r>
              <a:rPr lang="en-US" sz="2400" dirty="0" smtClean="0"/>
              <a:t> </a:t>
            </a:r>
            <a:r>
              <a:rPr lang="en-US" sz="2400" dirty="0" smtClean="0">
                <a:hlinkClick r:id="rId2"/>
              </a:rPr>
              <a:t>http</a:t>
            </a:r>
            <a:r>
              <a:rPr lang="en-US" sz="2400" dirty="0">
                <a:hlinkClick r:id="rId2"/>
              </a:rPr>
              <a:t>://</a:t>
            </a:r>
            <a:r>
              <a:rPr lang="en-US" sz="2400" dirty="0" smtClean="0">
                <a:hlinkClick r:id="rId2"/>
              </a:rPr>
              <a:t>ferguson.dadeschools.net/Students/</a:t>
            </a:r>
          </a:p>
          <a:p>
            <a:pPr marL="36512" indent="0">
              <a:buNone/>
            </a:pPr>
            <a:r>
              <a:rPr lang="en-US" sz="2400" dirty="0">
                <a:hlinkClick r:id="rId2"/>
              </a:rPr>
              <a:t> </a:t>
            </a:r>
            <a:r>
              <a:rPr lang="en-US" sz="2400" dirty="0" smtClean="0">
                <a:hlinkClick r:id="rId2"/>
              </a:rPr>
              <a:t>Activities/index.html</a:t>
            </a:r>
            <a:endParaRPr lang="en-US" sz="2400" dirty="0" smtClean="0"/>
          </a:p>
          <a:p>
            <a:pPr marL="36512" indent="0">
              <a:buNone/>
            </a:pPr>
            <a:endParaRPr lang="en-US" sz="2400" dirty="0" smtClean="0"/>
          </a:p>
          <a:p>
            <a:pPr marL="36512" indent="0">
              <a:buNone/>
            </a:pPr>
            <a:r>
              <a:rPr lang="en-US" sz="2400" dirty="0" err="1" smtClean="0"/>
              <a:t>Una</a:t>
            </a:r>
            <a:r>
              <a:rPr lang="en-US" sz="2400" dirty="0" smtClean="0"/>
              <a:t> gran forma de </a:t>
            </a:r>
            <a:r>
              <a:rPr lang="en-US" sz="2400" dirty="0" err="1" smtClean="0"/>
              <a:t>obtener</a:t>
            </a:r>
            <a:r>
              <a:rPr lang="en-US" sz="2400" dirty="0" smtClean="0"/>
              <a:t> </a:t>
            </a:r>
            <a:r>
              <a:rPr lang="en-US" sz="2400" dirty="0" err="1" smtClean="0"/>
              <a:t>informacion</a:t>
            </a:r>
            <a:r>
              <a:rPr lang="en-US" sz="2400" dirty="0" smtClean="0"/>
              <a:t> de la </a:t>
            </a:r>
            <a:r>
              <a:rPr lang="en-US" sz="2400" dirty="0" err="1" smtClean="0"/>
              <a:t>escuela</a:t>
            </a:r>
            <a:r>
              <a:rPr lang="en-US" sz="2400" dirty="0" smtClean="0"/>
              <a:t> </a:t>
            </a:r>
            <a:r>
              <a:rPr lang="en-US" sz="2400" dirty="0" err="1" smtClean="0"/>
              <a:t>es</a:t>
            </a:r>
            <a:r>
              <a:rPr lang="en-US" sz="2400" dirty="0" smtClean="0"/>
              <a:t> registrar </a:t>
            </a:r>
            <a:r>
              <a:rPr lang="en-US" sz="2400" dirty="0" err="1" smtClean="0"/>
              <a:t>para</a:t>
            </a:r>
            <a:r>
              <a:rPr lang="en-US" sz="2400" dirty="0" smtClean="0"/>
              <a:t> </a:t>
            </a:r>
            <a:r>
              <a:rPr lang="en-US" sz="2400" dirty="0" err="1" smtClean="0"/>
              <a:t>nuestra</a:t>
            </a:r>
            <a:r>
              <a:rPr lang="en-US" sz="2400" dirty="0" smtClean="0"/>
              <a:t> </a:t>
            </a:r>
            <a:r>
              <a:rPr lang="en-US" sz="2400" dirty="0" err="1" smtClean="0"/>
              <a:t>lista</a:t>
            </a:r>
            <a:r>
              <a:rPr lang="en-US" sz="2400" dirty="0" smtClean="0"/>
              <a:t> de </a:t>
            </a:r>
            <a:r>
              <a:rPr lang="en-US" sz="2400" dirty="0" err="1" smtClean="0"/>
              <a:t>correo</a:t>
            </a:r>
            <a:r>
              <a:rPr lang="en-US" sz="2400" dirty="0" smtClean="0"/>
              <a:t> </a:t>
            </a:r>
            <a:r>
              <a:rPr lang="en-US" sz="2400" dirty="0" err="1" smtClean="0"/>
              <a:t>electronico</a:t>
            </a:r>
            <a:r>
              <a:rPr lang="en-US" sz="2400" dirty="0" smtClean="0"/>
              <a:t> </a:t>
            </a:r>
            <a:r>
              <a:rPr lang="en-US" sz="2400" dirty="0" err="1" smtClean="0"/>
              <a:t>para</a:t>
            </a:r>
            <a:r>
              <a:rPr lang="en-US" sz="2400" dirty="0" smtClean="0"/>
              <a:t> los padres. Para registrar, </a:t>
            </a:r>
            <a:r>
              <a:rPr lang="en-US" sz="2400" dirty="0" err="1" smtClean="0"/>
              <a:t>por</a:t>
            </a:r>
            <a:r>
              <a:rPr lang="en-US" sz="2400" dirty="0" smtClean="0"/>
              <a:t> favor </a:t>
            </a:r>
            <a:r>
              <a:rPr lang="en-US" sz="2400" dirty="0" err="1" smtClean="0"/>
              <a:t>vaya</a:t>
            </a:r>
            <a:r>
              <a:rPr lang="en-US" sz="2400" dirty="0" smtClean="0"/>
              <a:t> a la </a:t>
            </a:r>
            <a:r>
              <a:rPr lang="en-US" sz="2400" dirty="0" err="1" smtClean="0"/>
              <a:t>pagina</a:t>
            </a:r>
            <a:r>
              <a:rPr lang="en-US" sz="2400" dirty="0" smtClean="0"/>
              <a:t> de </a:t>
            </a:r>
            <a:endParaRPr lang="en-US" sz="2400" dirty="0"/>
          </a:p>
          <a:p>
            <a:pPr marL="36512" indent="0">
              <a:buNone/>
            </a:pPr>
            <a:r>
              <a:rPr lang="en-US" sz="2400" dirty="0">
                <a:hlinkClick r:id="rId2"/>
              </a:rPr>
              <a:t>http://ferguson.dadeschools.net/Students/</a:t>
            </a:r>
          </a:p>
          <a:p>
            <a:pPr marL="36512" indent="0">
              <a:buNone/>
            </a:pPr>
            <a:r>
              <a:rPr lang="en-US" sz="2400" dirty="0">
                <a:hlinkClick r:id="rId2"/>
              </a:rPr>
              <a:t> Activities/index.html</a:t>
            </a:r>
            <a:endParaRPr lang="en-US" sz="2400" dirty="0"/>
          </a:p>
          <a:p>
            <a:pPr marL="36512" indent="0">
              <a:buNone/>
            </a:pPr>
            <a:endParaRPr lang="en-US" sz="2800" dirty="0" smtClean="0"/>
          </a:p>
          <a:p>
            <a:pPr marL="36512" indent="0">
              <a:buNone/>
            </a:pPr>
            <a:r>
              <a:rPr lang="en-US" sz="2800" dirty="0" smtClean="0"/>
              <a:t>   </a:t>
            </a:r>
            <a:endParaRPr lang="en-US" sz="2800" dirty="0"/>
          </a:p>
        </p:txBody>
      </p:sp>
    </p:spTree>
    <p:extLst>
      <p:ext uri="{BB962C8B-B14F-4D97-AF65-F5344CB8AC3E}">
        <p14:creationId xmlns:p14="http://schemas.microsoft.com/office/powerpoint/2010/main" val="17488882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3"/>
          <p:cNvSpPr>
            <a:spLocks noGrp="1" noChangeArrowheads="1"/>
          </p:cNvSpPr>
          <p:nvPr>
            <p:ph idx="1"/>
          </p:nvPr>
        </p:nvSpPr>
        <p:spPr>
          <a:xfrm>
            <a:off x="609600" y="1752600"/>
            <a:ext cx="7924800" cy="1752600"/>
          </a:xfrm>
        </p:spPr>
        <p:txBody>
          <a:bodyPr/>
          <a:lstStyle/>
          <a:p>
            <a:pPr algn="ctr" eaLnBrk="1" hangingPunct="1">
              <a:buFontTx/>
              <a:buNone/>
            </a:pPr>
            <a:r>
              <a:rPr lang="en-US" sz="5000" smtClean="0">
                <a:latin typeface="Cooper Black" pitchFamily="18" charset="0"/>
              </a:rPr>
              <a:t>Question and Answer Session</a:t>
            </a:r>
          </a:p>
        </p:txBody>
      </p:sp>
      <p:sp>
        <p:nvSpPr>
          <p:cNvPr id="25602" name="TextBox 2"/>
          <p:cNvSpPr txBox="1">
            <a:spLocks noChangeArrowheads="1"/>
          </p:cNvSpPr>
          <p:nvPr/>
        </p:nvSpPr>
        <p:spPr bwMode="auto">
          <a:xfrm>
            <a:off x="1066800" y="3810000"/>
            <a:ext cx="7010400" cy="584200"/>
          </a:xfrm>
          <a:prstGeom prst="rect">
            <a:avLst/>
          </a:prstGeom>
          <a:noFill/>
          <a:ln w="9525">
            <a:noFill/>
            <a:miter lim="800000"/>
            <a:headEnd/>
            <a:tailEnd/>
          </a:ln>
        </p:spPr>
        <p:txBody>
          <a:bodyPr>
            <a:spAutoFit/>
          </a:bodyPr>
          <a:lstStyle/>
          <a:p>
            <a:r>
              <a:rPr lang="en-US"/>
              <a:t>Sesión de Preguntas y Respuestas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a:xfrm>
            <a:off x="457200" y="274638"/>
            <a:ext cx="3657600" cy="1143000"/>
          </a:xfrm>
        </p:spPr>
        <p:txBody>
          <a:bodyPr/>
          <a:lstStyle/>
          <a:p>
            <a:pPr algn="ctr" eaLnBrk="1" hangingPunct="1"/>
            <a:r>
              <a:rPr lang="en-US" sz="4800" smtClean="0">
                <a:latin typeface="Cooper Black" pitchFamily="18" charset="0"/>
              </a:rPr>
              <a:t>On Your Way Out	</a:t>
            </a:r>
          </a:p>
        </p:txBody>
      </p:sp>
      <p:sp>
        <p:nvSpPr>
          <p:cNvPr id="24578" name="Rectangle 3"/>
          <p:cNvSpPr>
            <a:spLocks noGrp="1" noChangeArrowheads="1"/>
          </p:cNvSpPr>
          <p:nvPr>
            <p:ph idx="1"/>
          </p:nvPr>
        </p:nvSpPr>
        <p:spPr>
          <a:xfrm>
            <a:off x="304800" y="2340746"/>
            <a:ext cx="3657600" cy="4114800"/>
          </a:xfrm>
        </p:spPr>
        <p:txBody>
          <a:bodyPr/>
          <a:lstStyle/>
          <a:p>
            <a:pPr marL="36512" indent="0" eaLnBrk="1" hangingPunct="1">
              <a:buNone/>
            </a:pPr>
            <a:r>
              <a:rPr lang="en-US" sz="3600" dirty="0" smtClean="0"/>
              <a:t>Please drop off your attendance note in one of the baskets as you leave.</a:t>
            </a:r>
          </a:p>
        </p:txBody>
      </p:sp>
      <p:cxnSp>
        <p:nvCxnSpPr>
          <p:cNvPr id="4" name="Straight Connector 3"/>
          <p:cNvCxnSpPr/>
          <p:nvPr/>
        </p:nvCxnSpPr>
        <p:spPr>
          <a:xfrm rot="5400000">
            <a:off x="1371600" y="-377825"/>
            <a:ext cx="5638800" cy="0"/>
          </a:xfrm>
          <a:prstGeom prst="line">
            <a:avLst/>
          </a:prstGeom>
          <a:ln/>
        </p:spPr>
        <p:style>
          <a:lnRef idx="3">
            <a:schemeClr val="accent2"/>
          </a:lnRef>
          <a:fillRef idx="0">
            <a:schemeClr val="accent2"/>
          </a:fillRef>
          <a:effectRef idx="2">
            <a:schemeClr val="accent2"/>
          </a:effectRef>
          <a:fontRef idx="minor">
            <a:schemeClr val="tx1"/>
          </a:fontRef>
        </p:style>
      </p:cxnSp>
      <p:sp>
        <p:nvSpPr>
          <p:cNvPr id="5" name="Rectangle 2"/>
          <p:cNvSpPr txBox="1">
            <a:spLocks noChangeArrowheads="1"/>
          </p:cNvSpPr>
          <p:nvPr/>
        </p:nvSpPr>
        <p:spPr bwMode="auto">
          <a:xfrm>
            <a:off x="4495800" y="304800"/>
            <a:ext cx="3657600" cy="1143000"/>
          </a:xfrm>
          <a:prstGeom prst="rect">
            <a:avLst/>
          </a:prstGeom>
          <a:noFill/>
          <a:ln w="9525">
            <a:noFill/>
            <a:miter lim="800000"/>
            <a:headEnd/>
            <a:tailEnd/>
          </a:ln>
        </p:spPr>
        <p:txBody>
          <a:bodyPr lIns="45720" rIns="45720" anchor="ctr"/>
          <a:lstStyle/>
          <a:p>
            <a:pPr algn="ctr">
              <a:defRPr/>
            </a:pPr>
            <a:r>
              <a:rPr lang="en-US" sz="4800" dirty="0">
                <a:latin typeface="Cooper Black" pitchFamily="18" charset="0"/>
                <a:ea typeface="+mj-ea"/>
                <a:cs typeface="+mj-cs"/>
              </a:rPr>
              <a:t>En Camino Para </a:t>
            </a:r>
            <a:r>
              <a:rPr lang="en-US" sz="4800" dirty="0" err="1">
                <a:latin typeface="Cooper Black" pitchFamily="18" charset="0"/>
                <a:ea typeface="+mj-ea"/>
                <a:cs typeface="+mj-cs"/>
              </a:rPr>
              <a:t>Salir</a:t>
            </a:r>
            <a:endParaRPr lang="en-US" sz="4800" dirty="0">
              <a:latin typeface="Cooper Black" pitchFamily="18" charset="0"/>
              <a:ea typeface="+mj-ea"/>
              <a:cs typeface="+mj-cs"/>
            </a:endParaRPr>
          </a:p>
        </p:txBody>
      </p:sp>
      <p:sp>
        <p:nvSpPr>
          <p:cNvPr id="24581" name="Rectangle 3"/>
          <p:cNvSpPr txBox="1">
            <a:spLocks noChangeArrowheads="1"/>
          </p:cNvSpPr>
          <p:nvPr/>
        </p:nvSpPr>
        <p:spPr bwMode="auto">
          <a:xfrm>
            <a:off x="4523173" y="2264546"/>
            <a:ext cx="3657600" cy="4267200"/>
          </a:xfrm>
          <a:prstGeom prst="rect">
            <a:avLst/>
          </a:prstGeom>
          <a:noFill/>
          <a:ln w="9525">
            <a:noFill/>
            <a:miter lim="800000"/>
            <a:headEnd/>
            <a:tailEnd/>
          </a:ln>
        </p:spPr>
        <p:txBody>
          <a:bodyPr/>
          <a:lstStyle/>
          <a:p>
            <a:r>
              <a:rPr lang="en-US" sz="3600" dirty="0" err="1" smtClean="0"/>
              <a:t>Por</a:t>
            </a:r>
            <a:r>
              <a:rPr lang="en-US" sz="3600" dirty="0" smtClean="0"/>
              <a:t> </a:t>
            </a:r>
            <a:r>
              <a:rPr lang="en-US" sz="3600" dirty="0"/>
              <a:t>favor </a:t>
            </a:r>
            <a:r>
              <a:rPr lang="en-US" sz="3600" dirty="0" err="1"/>
              <a:t>deje</a:t>
            </a:r>
            <a:r>
              <a:rPr lang="en-US" sz="3600" dirty="0"/>
              <a:t> el </a:t>
            </a:r>
            <a:r>
              <a:rPr lang="en-US" sz="3600" dirty="0" err="1"/>
              <a:t>papel</a:t>
            </a:r>
            <a:r>
              <a:rPr lang="en-US" sz="3600" dirty="0"/>
              <a:t> de </a:t>
            </a:r>
            <a:r>
              <a:rPr lang="en-US" sz="3600" dirty="0" err="1"/>
              <a:t>assitencia</a:t>
            </a:r>
            <a:r>
              <a:rPr lang="en-US" sz="3600" dirty="0"/>
              <a:t> en la canasta.</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6"/>
          <p:cNvSpPr>
            <a:spLocks noGrp="1" noChangeArrowheads="1"/>
          </p:cNvSpPr>
          <p:nvPr>
            <p:ph type="title"/>
          </p:nvPr>
        </p:nvSpPr>
        <p:spPr>
          <a:xfrm>
            <a:off x="152400" y="228600"/>
            <a:ext cx="3810000" cy="1412875"/>
          </a:xfrm>
        </p:spPr>
        <p:txBody>
          <a:bodyPr>
            <a:normAutofit fontScale="90000"/>
          </a:bodyPr>
          <a:lstStyle/>
          <a:p>
            <a:pPr eaLnBrk="1" fontAlgn="auto" hangingPunct="1">
              <a:spcAft>
                <a:spcPts val="0"/>
              </a:spcAft>
              <a:defRPr/>
            </a:pPr>
            <a:r>
              <a:rPr lang="en-US" sz="4000" dirty="0" smtClean="0">
                <a:latin typeface="Cooper Black" pitchFamily="18" charset="0"/>
              </a:rPr>
              <a:t>We want you….	</a:t>
            </a:r>
            <a:br>
              <a:rPr lang="en-US" sz="4000" dirty="0" smtClean="0">
                <a:latin typeface="Cooper Black" pitchFamily="18" charset="0"/>
              </a:rPr>
            </a:br>
            <a:r>
              <a:rPr lang="en-US" sz="4000" dirty="0" smtClean="0">
                <a:latin typeface="Cooper Black" pitchFamily="18" charset="0"/>
              </a:rPr>
              <a:t>to be involved!</a:t>
            </a:r>
          </a:p>
        </p:txBody>
      </p:sp>
      <p:sp>
        <p:nvSpPr>
          <p:cNvPr id="14338" name="Rectangle 5"/>
          <p:cNvSpPr>
            <a:spLocks noGrp="1" noChangeArrowheads="1"/>
          </p:cNvSpPr>
          <p:nvPr>
            <p:ph idx="1"/>
          </p:nvPr>
        </p:nvSpPr>
        <p:spPr>
          <a:xfrm>
            <a:off x="457200" y="1828800"/>
            <a:ext cx="3276600" cy="4114800"/>
          </a:xfrm>
        </p:spPr>
        <p:txBody>
          <a:bodyPr/>
          <a:lstStyle/>
          <a:p>
            <a:pPr eaLnBrk="1" hangingPunct="1">
              <a:lnSpc>
                <a:spcPct val="80000"/>
              </a:lnSpc>
            </a:pPr>
            <a:r>
              <a:rPr lang="en-US" sz="2400" dirty="0" smtClean="0"/>
              <a:t>We would like to discuss with you some of the requirements that your son or daughter must fulfill in order to participate in </a:t>
            </a:r>
            <a:r>
              <a:rPr lang="en-US" sz="2400" u="sng" dirty="0" smtClean="0"/>
              <a:t>ANY</a:t>
            </a:r>
            <a:r>
              <a:rPr lang="en-US" sz="2400" dirty="0" smtClean="0"/>
              <a:t> senior activity.</a:t>
            </a:r>
          </a:p>
          <a:p>
            <a:pPr eaLnBrk="1" hangingPunct="1">
              <a:lnSpc>
                <a:spcPct val="80000"/>
              </a:lnSpc>
            </a:pPr>
            <a:endParaRPr lang="en-US" sz="2400" dirty="0" smtClean="0">
              <a:latin typeface="Comic Sans MS" pitchFamily="66" charset="0"/>
            </a:endParaRPr>
          </a:p>
          <a:p>
            <a:pPr eaLnBrk="1" hangingPunct="1">
              <a:lnSpc>
                <a:spcPct val="80000"/>
              </a:lnSpc>
              <a:buFontTx/>
              <a:buNone/>
            </a:pPr>
            <a:endParaRPr lang="en-US" sz="1800" dirty="0" smtClean="0">
              <a:latin typeface="Comic Sans MS" pitchFamily="66" charset="0"/>
            </a:endParaRPr>
          </a:p>
        </p:txBody>
      </p:sp>
      <p:sp>
        <p:nvSpPr>
          <p:cNvPr id="14339" name="Rectangle 3"/>
          <p:cNvSpPr>
            <a:spLocks noChangeArrowheads="1"/>
          </p:cNvSpPr>
          <p:nvPr/>
        </p:nvSpPr>
        <p:spPr bwMode="auto">
          <a:xfrm>
            <a:off x="4724400" y="0"/>
            <a:ext cx="5257800" cy="1754188"/>
          </a:xfrm>
          <a:prstGeom prst="rect">
            <a:avLst/>
          </a:prstGeom>
          <a:noFill/>
          <a:ln w="9525">
            <a:noFill/>
            <a:miter lim="800000"/>
            <a:headEnd/>
            <a:tailEnd/>
          </a:ln>
        </p:spPr>
        <p:txBody>
          <a:bodyPr>
            <a:spAutoFit/>
          </a:bodyPr>
          <a:lstStyle/>
          <a:p>
            <a:r>
              <a:rPr lang="en-US" sz="3600">
                <a:latin typeface="Cooper Black" pitchFamily="18" charset="0"/>
              </a:rPr>
              <a:t>Queremos que usted….</a:t>
            </a:r>
          </a:p>
          <a:p>
            <a:r>
              <a:rPr lang="en-US" sz="3600">
                <a:latin typeface="Cooper Black" pitchFamily="18" charset="0"/>
              </a:rPr>
              <a:t>Se Envoluqre </a:t>
            </a:r>
            <a:endParaRPr lang="en-US" sz="3600"/>
          </a:p>
        </p:txBody>
      </p:sp>
      <p:sp>
        <p:nvSpPr>
          <p:cNvPr id="14340" name="TextBox 6"/>
          <p:cNvSpPr txBox="1">
            <a:spLocks noChangeArrowheads="1"/>
          </p:cNvSpPr>
          <p:nvPr/>
        </p:nvSpPr>
        <p:spPr bwMode="auto">
          <a:xfrm>
            <a:off x="4572000" y="1981200"/>
            <a:ext cx="3886200" cy="3693319"/>
          </a:xfrm>
          <a:prstGeom prst="rect">
            <a:avLst/>
          </a:prstGeom>
          <a:noFill/>
          <a:ln w="9525">
            <a:noFill/>
            <a:miter lim="800000"/>
            <a:headEnd/>
            <a:tailEnd/>
          </a:ln>
        </p:spPr>
        <p:txBody>
          <a:bodyPr>
            <a:spAutoFit/>
          </a:bodyPr>
          <a:lstStyle/>
          <a:p>
            <a:pPr marL="342900" indent="-342900">
              <a:buFont typeface="Courier New" pitchFamily="49" charset="0"/>
              <a:buChar char="o"/>
            </a:pPr>
            <a:r>
              <a:rPr lang="en-US" sz="2400" dirty="0" err="1">
                <a:latin typeface="+mn-lt"/>
              </a:rPr>
              <a:t>Quicieramos</a:t>
            </a:r>
            <a:r>
              <a:rPr lang="en-US" sz="2400" dirty="0">
                <a:latin typeface="+mn-lt"/>
              </a:rPr>
              <a:t> </a:t>
            </a:r>
            <a:r>
              <a:rPr lang="en-US" sz="2400" dirty="0" err="1">
                <a:latin typeface="+mn-lt"/>
              </a:rPr>
              <a:t>comentar</a:t>
            </a:r>
            <a:r>
              <a:rPr lang="en-US" sz="2400" dirty="0">
                <a:latin typeface="+mn-lt"/>
              </a:rPr>
              <a:t> con </a:t>
            </a:r>
            <a:r>
              <a:rPr lang="en-US" sz="2400" dirty="0" err="1">
                <a:latin typeface="+mn-lt"/>
              </a:rPr>
              <a:t>ustedes</a:t>
            </a:r>
            <a:r>
              <a:rPr lang="en-US" sz="2400" dirty="0">
                <a:latin typeface="+mn-lt"/>
              </a:rPr>
              <a:t> </a:t>
            </a:r>
            <a:r>
              <a:rPr lang="en-US" sz="2400" dirty="0" err="1">
                <a:latin typeface="+mn-lt"/>
              </a:rPr>
              <a:t>unos</a:t>
            </a:r>
            <a:r>
              <a:rPr lang="en-US" sz="2400" dirty="0">
                <a:latin typeface="+mn-lt"/>
              </a:rPr>
              <a:t> de los </a:t>
            </a:r>
            <a:r>
              <a:rPr lang="en-US" sz="2400" dirty="0" err="1">
                <a:latin typeface="+mn-lt"/>
              </a:rPr>
              <a:t>requirimientos</a:t>
            </a:r>
            <a:r>
              <a:rPr lang="en-US" sz="2400" dirty="0">
                <a:latin typeface="+mn-lt"/>
              </a:rPr>
              <a:t> </a:t>
            </a:r>
            <a:r>
              <a:rPr lang="en-US" sz="2400" dirty="0" err="1">
                <a:latin typeface="+mn-lt"/>
              </a:rPr>
              <a:t>que</a:t>
            </a:r>
            <a:r>
              <a:rPr lang="en-US" sz="2400" dirty="0">
                <a:latin typeface="+mn-lt"/>
              </a:rPr>
              <a:t> </a:t>
            </a:r>
            <a:r>
              <a:rPr lang="en-US" sz="2400" dirty="0" err="1">
                <a:latin typeface="+mn-lt"/>
              </a:rPr>
              <a:t>su</a:t>
            </a:r>
            <a:r>
              <a:rPr lang="en-US" sz="2400" dirty="0">
                <a:latin typeface="+mn-lt"/>
              </a:rPr>
              <a:t> </a:t>
            </a:r>
            <a:r>
              <a:rPr lang="en-US" sz="2400" dirty="0" err="1">
                <a:latin typeface="+mn-lt"/>
              </a:rPr>
              <a:t>hijo</a:t>
            </a:r>
            <a:r>
              <a:rPr lang="en-US" sz="2400" dirty="0">
                <a:latin typeface="+mn-lt"/>
              </a:rPr>
              <a:t>/a </a:t>
            </a:r>
            <a:r>
              <a:rPr lang="en-US" sz="2400" dirty="0" err="1">
                <a:latin typeface="+mn-lt"/>
              </a:rPr>
              <a:t>debe</a:t>
            </a:r>
            <a:r>
              <a:rPr lang="en-US" sz="2400" dirty="0">
                <a:latin typeface="+mn-lt"/>
              </a:rPr>
              <a:t> de </a:t>
            </a:r>
            <a:r>
              <a:rPr lang="en-US" sz="2400" dirty="0" err="1">
                <a:latin typeface="+mn-lt"/>
              </a:rPr>
              <a:t>completar</a:t>
            </a:r>
            <a:r>
              <a:rPr lang="en-US" sz="2400" dirty="0">
                <a:latin typeface="+mn-lt"/>
              </a:rPr>
              <a:t> antes de </a:t>
            </a:r>
            <a:r>
              <a:rPr lang="en-US" sz="2400" dirty="0" err="1">
                <a:latin typeface="+mn-lt"/>
              </a:rPr>
              <a:t>poder</a:t>
            </a:r>
            <a:r>
              <a:rPr lang="en-US" sz="2400" dirty="0">
                <a:latin typeface="+mn-lt"/>
              </a:rPr>
              <a:t> </a:t>
            </a:r>
            <a:r>
              <a:rPr lang="en-US" sz="2400" dirty="0" err="1">
                <a:latin typeface="+mn-lt"/>
              </a:rPr>
              <a:t>participar</a:t>
            </a:r>
            <a:r>
              <a:rPr lang="en-US" sz="2400" dirty="0">
                <a:latin typeface="+mn-lt"/>
              </a:rPr>
              <a:t> en </a:t>
            </a:r>
            <a:r>
              <a:rPr lang="en-US" sz="2400" u="sng" dirty="0" err="1">
                <a:latin typeface="+mn-lt"/>
              </a:rPr>
              <a:t>cualquier</a:t>
            </a:r>
            <a:r>
              <a:rPr lang="en-US" sz="2400" dirty="0">
                <a:latin typeface="+mn-lt"/>
              </a:rPr>
              <a:t> </a:t>
            </a:r>
            <a:r>
              <a:rPr lang="en-US" sz="2400" dirty="0" err="1">
                <a:latin typeface="+mn-lt"/>
              </a:rPr>
              <a:t>actividad</a:t>
            </a:r>
            <a:r>
              <a:rPr lang="en-US" sz="2400" dirty="0">
                <a:latin typeface="+mn-lt"/>
              </a:rPr>
              <a:t> </a:t>
            </a:r>
            <a:r>
              <a:rPr lang="en-US" sz="2400" dirty="0" err="1">
                <a:latin typeface="+mn-lt"/>
              </a:rPr>
              <a:t>para</a:t>
            </a:r>
            <a:r>
              <a:rPr lang="en-US" sz="2400" dirty="0">
                <a:latin typeface="+mn-lt"/>
              </a:rPr>
              <a:t> los </a:t>
            </a:r>
            <a:r>
              <a:rPr lang="en-US" sz="2400" dirty="0" smtClean="0">
                <a:latin typeface="+mn-lt"/>
              </a:rPr>
              <a:t>Seniors.</a:t>
            </a:r>
            <a:endParaRPr lang="en-US" sz="2400" dirty="0">
              <a:latin typeface="+mn-lt"/>
            </a:endParaRPr>
          </a:p>
          <a:p>
            <a:pPr marL="342900" indent="-342900">
              <a:buFont typeface="Courier New" pitchFamily="49" charset="0"/>
              <a:buChar char="o"/>
            </a:pPr>
            <a:endParaRPr lang="en-US" sz="2400" dirty="0">
              <a:latin typeface="+mn-lt"/>
            </a:endParaRPr>
          </a:p>
          <a:p>
            <a:pPr marL="342900" indent="-342900">
              <a:buFont typeface="Courier New" pitchFamily="49" charset="0"/>
              <a:buNone/>
            </a:pPr>
            <a:endParaRPr lang="en-US" sz="1800" dirty="0">
              <a:latin typeface="Comic Sans MS" pitchFamily="66" charset="0"/>
            </a:endParaRPr>
          </a:p>
        </p:txBody>
      </p:sp>
      <p:cxnSp>
        <p:nvCxnSpPr>
          <p:cNvPr id="9" name="Straight Connector 8"/>
          <p:cNvCxnSpPr/>
          <p:nvPr/>
        </p:nvCxnSpPr>
        <p:spPr>
          <a:xfrm rot="5400000">
            <a:off x="1371600" y="-377825"/>
            <a:ext cx="5638800" cy="0"/>
          </a:xfrm>
          <a:prstGeom prst="line">
            <a:avLst/>
          </a:prstGeom>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5"/>
          <p:cNvSpPr>
            <a:spLocks noGrp="1" noChangeArrowheads="1"/>
          </p:cNvSpPr>
          <p:nvPr>
            <p:ph idx="4294967295"/>
          </p:nvPr>
        </p:nvSpPr>
        <p:spPr>
          <a:xfrm>
            <a:off x="457200" y="1600200"/>
            <a:ext cx="3276600" cy="4648200"/>
          </a:xfrm>
        </p:spPr>
        <p:txBody>
          <a:bodyPr/>
          <a:lstStyle/>
          <a:p>
            <a:pPr eaLnBrk="1" hangingPunct="1">
              <a:lnSpc>
                <a:spcPct val="80000"/>
              </a:lnSpc>
              <a:buFontTx/>
              <a:buNone/>
            </a:pPr>
            <a:r>
              <a:rPr lang="en-US" sz="3200" dirty="0" smtClean="0"/>
              <a:t>   Permission to participate in any senior activity will be denied or revoked for any of the following reasons:</a:t>
            </a:r>
          </a:p>
        </p:txBody>
      </p:sp>
      <p:sp>
        <p:nvSpPr>
          <p:cNvPr id="15362" name="TextBox 6"/>
          <p:cNvSpPr txBox="1">
            <a:spLocks noChangeArrowheads="1"/>
          </p:cNvSpPr>
          <p:nvPr/>
        </p:nvSpPr>
        <p:spPr bwMode="auto">
          <a:xfrm>
            <a:off x="4495800" y="1752600"/>
            <a:ext cx="3886200" cy="366713"/>
          </a:xfrm>
          <a:prstGeom prst="rect">
            <a:avLst/>
          </a:prstGeom>
          <a:noFill/>
          <a:ln w="9525">
            <a:noFill/>
            <a:miter lim="800000"/>
            <a:headEnd/>
            <a:tailEnd/>
          </a:ln>
        </p:spPr>
        <p:txBody>
          <a:bodyPr>
            <a:spAutoFit/>
          </a:bodyPr>
          <a:lstStyle/>
          <a:p>
            <a:pPr marL="342900" indent="-342900">
              <a:buFont typeface="Courier New" pitchFamily="49" charset="0"/>
              <a:buNone/>
            </a:pPr>
            <a:endParaRPr lang="en-US" sz="1800">
              <a:latin typeface="Comic Sans MS" pitchFamily="66" charset="0"/>
            </a:endParaRPr>
          </a:p>
        </p:txBody>
      </p:sp>
      <p:cxnSp>
        <p:nvCxnSpPr>
          <p:cNvPr id="9" name="Straight Connector 8"/>
          <p:cNvCxnSpPr/>
          <p:nvPr/>
        </p:nvCxnSpPr>
        <p:spPr>
          <a:xfrm rot="5400000">
            <a:off x="1371600" y="-5394325"/>
            <a:ext cx="5638800" cy="0"/>
          </a:xfrm>
          <a:prstGeom prst="line">
            <a:avLst/>
          </a:prstGeom>
          <a:ln/>
        </p:spPr>
        <p:style>
          <a:lnRef idx="3">
            <a:schemeClr val="accent2"/>
          </a:lnRef>
          <a:fillRef idx="0">
            <a:schemeClr val="accent2"/>
          </a:fillRef>
          <a:effectRef idx="2">
            <a:schemeClr val="accent2"/>
          </a:effectRef>
          <a:fontRef idx="minor">
            <a:schemeClr val="tx1"/>
          </a:fontRef>
        </p:style>
      </p:cxnSp>
      <p:sp>
        <p:nvSpPr>
          <p:cNvPr id="15364" name="Rectangle 7"/>
          <p:cNvSpPr>
            <a:spLocks noChangeArrowheads="1"/>
          </p:cNvSpPr>
          <p:nvPr/>
        </p:nvSpPr>
        <p:spPr bwMode="auto">
          <a:xfrm>
            <a:off x="4724400" y="1371600"/>
            <a:ext cx="2971800" cy="4524375"/>
          </a:xfrm>
          <a:prstGeom prst="rect">
            <a:avLst/>
          </a:prstGeom>
          <a:noFill/>
          <a:ln w="9525">
            <a:noFill/>
            <a:miter lim="800000"/>
            <a:headEnd/>
            <a:tailEnd/>
          </a:ln>
        </p:spPr>
        <p:txBody>
          <a:bodyPr>
            <a:spAutoFit/>
          </a:bodyPr>
          <a:lstStyle/>
          <a:p>
            <a:pPr>
              <a:spcBef>
                <a:spcPct val="20000"/>
              </a:spcBef>
              <a:buClr>
                <a:schemeClr val="accent1"/>
              </a:buClr>
              <a:buSzPct val="80000"/>
              <a:buFont typeface="Wingdings 2" pitchFamily="18" charset="2"/>
              <a:buNone/>
            </a:pPr>
            <a:r>
              <a:rPr lang="en-US"/>
              <a:t>El permiso para participar en las actividades pueden ser revocadas por cualquier de las rasones que siguen:</a:t>
            </a:r>
          </a:p>
        </p:txBody>
      </p:sp>
      <p:cxnSp>
        <p:nvCxnSpPr>
          <p:cNvPr id="6" name="Straight Connector 5"/>
          <p:cNvCxnSpPr/>
          <p:nvPr/>
        </p:nvCxnSpPr>
        <p:spPr>
          <a:xfrm rot="5400000">
            <a:off x="1371600" y="-377825"/>
            <a:ext cx="5638800" cy="0"/>
          </a:xfrm>
          <a:prstGeom prst="line">
            <a:avLst/>
          </a:prstGeom>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5"/>
          <p:cNvSpPr>
            <a:spLocks noGrp="1" noChangeArrowheads="1"/>
          </p:cNvSpPr>
          <p:nvPr>
            <p:ph type="title"/>
          </p:nvPr>
        </p:nvSpPr>
        <p:spPr>
          <a:xfrm>
            <a:off x="457200" y="274638"/>
            <a:ext cx="3886200" cy="1143000"/>
          </a:xfrm>
        </p:spPr>
        <p:txBody>
          <a:bodyPr/>
          <a:lstStyle/>
          <a:p>
            <a:pPr algn="ctr" eaLnBrk="1" hangingPunct="1"/>
            <a:r>
              <a:rPr lang="en-US" sz="4000" smtClean="0">
                <a:latin typeface="Cooper Black" pitchFamily="18" charset="0"/>
              </a:rPr>
              <a:t>Attendance</a:t>
            </a:r>
          </a:p>
        </p:txBody>
      </p:sp>
      <p:sp>
        <p:nvSpPr>
          <p:cNvPr id="16386" name="Rectangle 4"/>
          <p:cNvSpPr>
            <a:spLocks noGrp="1" noChangeArrowheads="1"/>
          </p:cNvSpPr>
          <p:nvPr>
            <p:ph idx="1"/>
          </p:nvPr>
        </p:nvSpPr>
        <p:spPr>
          <a:xfrm>
            <a:off x="457200" y="1600200"/>
            <a:ext cx="3733800" cy="4525963"/>
          </a:xfrm>
        </p:spPr>
        <p:txBody>
          <a:bodyPr/>
          <a:lstStyle/>
          <a:p>
            <a:pPr eaLnBrk="1" hangingPunct="1">
              <a:lnSpc>
                <a:spcPct val="80000"/>
              </a:lnSpc>
            </a:pPr>
            <a:r>
              <a:rPr lang="en-US" sz="2800" dirty="0" smtClean="0"/>
              <a:t>The student may not have more than 5 </a:t>
            </a:r>
            <a:r>
              <a:rPr lang="en-US" sz="2800" u="sng" dirty="0" smtClean="0"/>
              <a:t>unexcused</a:t>
            </a:r>
            <a:r>
              <a:rPr lang="en-US" sz="2800" dirty="0" smtClean="0"/>
              <a:t> absences in any semester class or 10 </a:t>
            </a:r>
            <a:r>
              <a:rPr lang="en-US" sz="2800" u="sng" dirty="0" smtClean="0"/>
              <a:t>unexcused</a:t>
            </a:r>
            <a:r>
              <a:rPr lang="en-US" sz="2800" dirty="0" smtClean="0"/>
              <a:t> absences in any annual class.</a:t>
            </a:r>
          </a:p>
          <a:p>
            <a:pPr eaLnBrk="1" hangingPunct="1">
              <a:lnSpc>
                <a:spcPct val="80000"/>
              </a:lnSpc>
            </a:pPr>
            <a:r>
              <a:rPr lang="en-US" sz="2800" dirty="0" smtClean="0"/>
              <a:t>The student must not have more than 20 </a:t>
            </a:r>
            <a:r>
              <a:rPr lang="en-US" sz="2800" dirty="0" err="1" smtClean="0"/>
              <a:t>tardies</a:t>
            </a:r>
            <a:r>
              <a:rPr lang="en-US" sz="2800" dirty="0" smtClean="0"/>
              <a:t> to school.</a:t>
            </a:r>
          </a:p>
        </p:txBody>
      </p:sp>
      <p:sp>
        <p:nvSpPr>
          <p:cNvPr id="16387" name="Rectangle 3"/>
          <p:cNvSpPr>
            <a:spLocks noChangeArrowheads="1"/>
          </p:cNvSpPr>
          <p:nvPr/>
        </p:nvSpPr>
        <p:spPr bwMode="auto">
          <a:xfrm>
            <a:off x="4800600" y="457200"/>
            <a:ext cx="3505200" cy="708025"/>
          </a:xfrm>
          <a:prstGeom prst="rect">
            <a:avLst/>
          </a:prstGeom>
          <a:noFill/>
          <a:ln w="9525">
            <a:noFill/>
            <a:miter lim="800000"/>
            <a:headEnd/>
            <a:tailEnd/>
          </a:ln>
        </p:spPr>
        <p:txBody>
          <a:bodyPr>
            <a:spAutoFit/>
          </a:bodyPr>
          <a:lstStyle/>
          <a:p>
            <a:r>
              <a:rPr lang="en-US" sz="4000">
                <a:latin typeface="Cooper Black" pitchFamily="18" charset="0"/>
              </a:rPr>
              <a:t>Asistencia</a:t>
            </a:r>
            <a:endParaRPr lang="en-US" sz="4000"/>
          </a:p>
        </p:txBody>
      </p:sp>
      <p:sp>
        <p:nvSpPr>
          <p:cNvPr id="16388" name="Rectangle 4"/>
          <p:cNvSpPr>
            <a:spLocks noChangeArrowheads="1"/>
          </p:cNvSpPr>
          <p:nvPr/>
        </p:nvSpPr>
        <p:spPr bwMode="auto">
          <a:xfrm>
            <a:off x="4495800" y="1447800"/>
            <a:ext cx="4648200" cy="3970318"/>
          </a:xfrm>
          <a:prstGeom prst="rect">
            <a:avLst/>
          </a:prstGeom>
          <a:noFill/>
          <a:ln w="9525">
            <a:noFill/>
            <a:miter lim="800000"/>
            <a:headEnd/>
            <a:tailEnd/>
          </a:ln>
        </p:spPr>
        <p:txBody>
          <a:bodyPr>
            <a:spAutoFit/>
          </a:bodyPr>
          <a:lstStyle/>
          <a:p>
            <a:pPr marL="342900" indent="-342900">
              <a:buFont typeface="Courier New" pitchFamily="49" charset="0"/>
              <a:buChar char="o"/>
            </a:pPr>
            <a:r>
              <a:rPr lang="en-US" sz="2800" dirty="0">
                <a:latin typeface="+mn-lt"/>
              </a:rPr>
              <a:t>El </a:t>
            </a:r>
            <a:r>
              <a:rPr lang="en-US" sz="2800" dirty="0" err="1">
                <a:latin typeface="+mn-lt"/>
              </a:rPr>
              <a:t>estudiante</a:t>
            </a:r>
            <a:r>
              <a:rPr lang="en-US" sz="2800" dirty="0">
                <a:latin typeface="+mn-lt"/>
              </a:rPr>
              <a:t> no </a:t>
            </a:r>
            <a:r>
              <a:rPr lang="en-US" sz="2800" dirty="0" err="1">
                <a:latin typeface="+mn-lt"/>
              </a:rPr>
              <a:t>puede</a:t>
            </a:r>
            <a:r>
              <a:rPr lang="en-US" sz="2800" dirty="0">
                <a:latin typeface="+mn-lt"/>
              </a:rPr>
              <a:t> </a:t>
            </a:r>
            <a:r>
              <a:rPr lang="en-US" sz="2800" dirty="0" err="1">
                <a:latin typeface="+mn-lt"/>
              </a:rPr>
              <a:t>tener</a:t>
            </a:r>
            <a:r>
              <a:rPr lang="en-US" sz="2800" dirty="0">
                <a:latin typeface="+mn-lt"/>
              </a:rPr>
              <a:t> mas de 5 </a:t>
            </a:r>
            <a:r>
              <a:rPr lang="en-US" sz="2800" dirty="0" err="1">
                <a:latin typeface="+mn-lt"/>
              </a:rPr>
              <a:t>ausencias</a:t>
            </a:r>
            <a:r>
              <a:rPr lang="en-US" sz="2800" dirty="0">
                <a:latin typeface="+mn-lt"/>
              </a:rPr>
              <a:t> </a:t>
            </a:r>
            <a:r>
              <a:rPr lang="en-US" sz="2800" u="sng" dirty="0">
                <a:latin typeface="+mn-lt"/>
              </a:rPr>
              <a:t>sin </a:t>
            </a:r>
            <a:r>
              <a:rPr lang="en-US" sz="2800" u="sng" dirty="0" err="1">
                <a:latin typeface="+mn-lt"/>
              </a:rPr>
              <a:t>escusar</a:t>
            </a:r>
            <a:r>
              <a:rPr lang="en-US" sz="2800" u="sng" dirty="0">
                <a:latin typeface="+mn-lt"/>
              </a:rPr>
              <a:t> </a:t>
            </a:r>
            <a:r>
              <a:rPr lang="en-US" sz="2800" dirty="0">
                <a:latin typeface="+mn-lt"/>
              </a:rPr>
              <a:t>en </a:t>
            </a:r>
            <a:r>
              <a:rPr lang="en-US" sz="2800" dirty="0" err="1">
                <a:latin typeface="+mn-lt"/>
              </a:rPr>
              <a:t>ninguna</a:t>
            </a:r>
            <a:r>
              <a:rPr lang="en-US" sz="2800" dirty="0">
                <a:latin typeface="+mn-lt"/>
              </a:rPr>
              <a:t> </a:t>
            </a:r>
            <a:r>
              <a:rPr lang="en-US" sz="2800" dirty="0" err="1">
                <a:latin typeface="+mn-lt"/>
              </a:rPr>
              <a:t>clase</a:t>
            </a:r>
            <a:r>
              <a:rPr lang="en-US" sz="2800" dirty="0">
                <a:latin typeface="+mn-lt"/>
              </a:rPr>
              <a:t> </a:t>
            </a:r>
            <a:r>
              <a:rPr lang="en-US" sz="2800" dirty="0" err="1">
                <a:latin typeface="+mn-lt"/>
              </a:rPr>
              <a:t>semestral</a:t>
            </a:r>
            <a:r>
              <a:rPr lang="en-US" sz="2800" dirty="0">
                <a:latin typeface="+mn-lt"/>
              </a:rPr>
              <a:t> o 10 </a:t>
            </a:r>
            <a:r>
              <a:rPr lang="en-US" sz="2800" dirty="0" err="1">
                <a:latin typeface="+mn-lt"/>
              </a:rPr>
              <a:t>ausencias</a:t>
            </a:r>
            <a:r>
              <a:rPr lang="en-US" sz="2800" dirty="0">
                <a:latin typeface="+mn-lt"/>
              </a:rPr>
              <a:t> </a:t>
            </a:r>
            <a:r>
              <a:rPr lang="en-US" sz="2800" u="sng" dirty="0">
                <a:latin typeface="+mn-lt"/>
              </a:rPr>
              <a:t>sin </a:t>
            </a:r>
            <a:r>
              <a:rPr lang="en-US" sz="2800" u="sng" dirty="0" err="1">
                <a:latin typeface="+mn-lt"/>
              </a:rPr>
              <a:t>escusar</a:t>
            </a:r>
            <a:r>
              <a:rPr lang="en-US" sz="2800" u="sng" dirty="0">
                <a:latin typeface="+mn-lt"/>
              </a:rPr>
              <a:t> </a:t>
            </a:r>
            <a:r>
              <a:rPr lang="en-US" sz="2800" dirty="0">
                <a:latin typeface="+mn-lt"/>
              </a:rPr>
              <a:t>en </a:t>
            </a:r>
            <a:r>
              <a:rPr lang="en-US" sz="2800" dirty="0" err="1">
                <a:latin typeface="+mn-lt"/>
              </a:rPr>
              <a:t>una</a:t>
            </a:r>
            <a:r>
              <a:rPr lang="en-US" sz="2800" dirty="0">
                <a:latin typeface="+mn-lt"/>
              </a:rPr>
              <a:t> </a:t>
            </a:r>
            <a:r>
              <a:rPr lang="en-US" sz="2800" dirty="0" err="1">
                <a:latin typeface="+mn-lt"/>
              </a:rPr>
              <a:t>clase</a:t>
            </a:r>
            <a:r>
              <a:rPr lang="en-US" sz="2800" dirty="0">
                <a:latin typeface="+mn-lt"/>
              </a:rPr>
              <a:t> </a:t>
            </a:r>
            <a:r>
              <a:rPr lang="en-US" sz="2800" dirty="0" err="1" smtClean="0">
                <a:latin typeface="+mn-lt"/>
              </a:rPr>
              <a:t>anual</a:t>
            </a:r>
            <a:r>
              <a:rPr lang="en-US" sz="2800" dirty="0" smtClean="0">
                <a:latin typeface="+mn-lt"/>
              </a:rPr>
              <a:t>.</a:t>
            </a:r>
            <a:endParaRPr lang="en-US" sz="2800" dirty="0">
              <a:latin typeface="+mn-lt"/>
            </a:endParaRPr>
          </a:p>
          <a:p>
            <a:pPr marL="342900" indent="-342900">
              <a:buFont typeface="Courier New" pitchFamily="49" charset="0"/>
              <a:buChar char="o"/>
            </a:pPr>
            <a:r>
              <a:rPr lang="en-US" sz="2800" dirty="0">
                <a:latin typeface="+mn-lt"/>
              </a:rPr>
              <a:t>El </a:t>
            </a:r>
            <a:r>
              <a:rPr lang="en-US" sz="2800" dirty="0" err="1">
                <a:latin typeface="+mn-lt"/>
              </a:rPr>
              <a:t>estudiante</a:t>
            </a:r>
            <a:r>
              <a:rPr lang="en-US" sz="2800" dirty="0">
                <a:latin typeface="+mn-lt"/>
              </a:rPr>
              <a:t> no </a:t>
            </a:r>
            <a:r>
              <a:rPr lang="en-US" sz="2800" dirty="0" err="1">
                <a:latin typeface="+mn-lt"/>
              </a:rPr>
              <a:t>puede</a:t>
            </a:r>
            <a:r>
              <a:rPr lang="en-US" sz="2800" dirty="0">
                <a:latin typeface="+mn-lt"/>
              </a:rPr>
              <a:t> </a:t>
            </a:r>
            <a:r>
              <a:rPr lang="en-US" sz="2800" dirty="0" err="1">
                <a:latin typeface="+mn-lt"/>
              </a:rPr>
              <a:t>tener</a:t>
            </a:r>
            <a:r>
              <a:rPr lang="en-US" sz="2800" dirty="0">
                <a:latin typeface="+mn-lt"/>
              </a:rPr>
              <a:t> mas de 20 </a:t>
            </a:r>
            <a:r>
              <a:rPr lang="en-US" sz="2800" dirty="0" err="1">
                <a:latin typeface="+mn-lt"/>
              </a:rPr>
              <a:t>tardancias</a:t>
            </a:r>
            <a:r>
              <a:rPr lang="en-US" sz="2800" dirty="0">
                <a:latin typeface="+mn-lt"/>
              </a:rPr>
              <a:t> a la </a:t>
            </a:r>
            <a:r>
              <a:rPr lang="en-US" sz="2800" dirty="0" err="1">
                <a:latin typeface="+mn-lt"/>
              </a:rPr>
              <a:t>escuela</a:t>
            </a:r>
            <a:r>
              <a:rPr lang="en-US" sz="2800" dirty="0">
                <a:latin typeface="+mn-lt"/>
              </a:rPr>
              <a:t>.</a:t>
            </a:r>
          </a:p>
        </p:txBody>
      </p:sp>
      <p:cxnSp>
        <p:nvCxnSpPr>
          <p:cNvPr id="6" name="Straight Connector 5"/>
          <p:cNvCxnSpPr/>
          <p:nvPr/>
        </p:nvCxnSpPr>
        <p:spPr>
          <a:xfrm rot="5400000">
            <a:off x="1524000" y="-5314950"/>
            <a:ext cx="5638800" cy="0"/>
          </a:xfrm>
          <a:prstGeom prst="line">
            <a:avLst/>
          </a:prstGeom>
          <a:ln/>
        </p:spPr>
        <p:style>
          <a:lnRef idx="3">
            <a:schemeClr val="accent2"/>
          </a:lnRef>
          <a:fillRef idx="0">
            <a:schemeClr val="accent2"/>
          </a:fillRef>
          <a:effectRef idx="2">
            <a:schemeClr val="accent2"/>
          </a:effectRef>
          <a:fontRef idx="minor">
            <a:schemeClr val="tx1"/>
          </a:fontRef>
        </p:style>
      </p:cxnSp>
      <p:cxnSp>
        <p:nvCxnSpPr>
          <p:cNvPr id="7" name="Straight Connector 6"/>
          <p:cNvCxnSpPr/>
          <p:nvPr/>
        </p:nvCxnSpPr>
        <p:spPr>
          <a:xfrm rot="5400000">
            <a:off x="1524000" y="-377825"/>
            <a:ext cx="5638800" cy="0"/>
          </a:xfrm>
          <a:prstGeom prst="line">
            <a:avLst/>
          </a:prstGeom>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5"/>
          <p:cNvSpPr>
            <a:spLocks noGrp="1" noChangeArrowheads="1"/>
          </p:cNvSpPr>
          <p:nvPr>
            <p:ph type="title"/>
          </p:nvPr>
        </p:nvSpPr>
        <p:spPr>
          <a:xfrm>
            <a:off x="457200" y="274638"/>
            <a:ext cx="4114800" cy="1143000"/>
          </a:xfrm>
        </p:spPr>
        <p:txBody>
          <a:bodyPr/>
          <a:lstStyle/>
          <a:p>
            <a:pPr algn="ctr" eaLnBrk="1" hangingPunct="1"/>
            <a:r>
              <a:rPr lang="en-US" sz="3600" dirty="0" smtClean="0">
                <a:latin typeface="Cooper Black" pitchFamily="18" charset="0"/>
              </a:rPr>
              <a:t>Finances</a:t>
            </a:r>
          </a:p>
        </p:txBody>
      </p:sp>
      <p:sp>
        <p:nvSpPr>
          <p:cNvPr id="17410" name="Rectangle 4"/>
          <p:cNvSpPr>
            <a:spLocks noGrp="1" noChangeArrowheads="1"/>
          </p:cNvSpPr>
          <p:nvPr>
            <p:ph idx="1"/>
          </p:nvPr>
        </p:nvSpPr>
        <p:spPr>
          <a:xfrm>
            <a:off x="685800" y="1143000"/>
            <a:ext cx="3581400" cy="4800600"/>
          </a:xfrm>
        </p:spPr>
        <p:txBody>
          <a:bodyPr/>
          <a:lstStyle/>
          <a:p>
            <a:pPr eaLnBrk="1" hangingPunct="1">
              <a:lnSpc>
                <a:spcPct val="80000"/>
              </a:lnSpc>
            </a:pPr>
            <a:endParaRPr lang="en-US" sz="3300" dirty="0" smtClean="0">
              <a:latin typeface="Comic Sans MS" pitchFamily="66" charset="0"/>
            </a:endParaRPr>
          </a:p>
          <a:p>
            <a:pPr eaLnBrk="1" hangingPunct="1">
              <a:lnSpc>
                <a:spcPct val="80000"/>
              </a:lnSpc>
              <a:buFontTx/>
              <a:buNone/>
            </a:pPr>
            <a:r>
              <a:rPr lang="en-US" sz="3300" dirty="0" smtClean="0"/>
              <a:t>All school debts must be paid before buying an event ticket.</a:t>
            </a:r>
          </a:p>
          <a:p>
            <a:pPr eaLnBrk="1" hangingPunct="1">
              <a:lnSpc>
                <a:spcPct val="80000"/>
              </a:lnSpc>
              <a:buFontTx/>
              <a:buNone/>
            </a:pPr>
            <a:r>
              <a:rPr lang="en-US" sz="3300" dirty="0" smtClean="0"/>
              <a:t> </a:t>
            </a:r>
          </a:p>
          <a:p>
            <a:pPr eaLnBrk="1" hangingPunct="1">
              <a:lnSpc>
                <a:spcPct val="80000"/>
              </a:lnSpc>
              <a:buFontTx/>
              <a:buNone/>
            </a:pPr>
            <a:r>
              <a:rPr lang="en-US" sz="3300" dirty="0" smtClean="0"/>
              <a:t>This includes library fees, class fees, and lost text books.</a:t>
            </a:r>
          </a:p>
        </p:txBody>
      </p:sp>
      <p:sp>
        <p:nvSpPr>
          <p:cNvPr id="17411" name="Rectangle 3"/>
          <p:cNvSpPr>
            <a:spLocks noChangeArrowheads="1"/>
          </p:cNvSpPr>
          <p:nvPr/>
        </p:nvSpPr>
        <p:spPr bwMode="auto">
          <a:xfrm>
            <a:off x="5486400" y="609600"/>
            <a:ext cx="2257425" cy="646113"/>
          </a:xfrm>
          <a:prstGeom prst="rect">
            <a:avLst/>
          </a:prstGeom>
          <a:noFill/>
          <a:ln w="9525">
            <a:noFill/>
            <a:miter lim="800000"/>
            <a:headEnd/>
            <a:tailEnd/>
          </a:ln>
        </p:spPr>
        <p:txBody>
          <a:bodyPr wrap="none">
            <a:spAutoFit/>
          </a:bodyPr>
          <a:lstStyle/>
          <a:p>
            <a:r>
              <a:rPr lang="en-US" sz="3600">
                <a:latin typeface="Cooper Black" pitchFamily="18" charset="0"/>
              </a:rPr>
              <a:t>Finanzas</a:t>
            </a:r>
            <a:endParaRPr lang="en-US" sz="3600"/>
          </a:p>
        </p:txBody>
      </p:sp>
      <p:sp>
        <p:nvSpPr>
          <p:cNvPr id="17412" name="Rectangle 6"/>
          <p:cNvSpPr>
            <a:spLocks noChangeArrowheads="1"/>
          </p:cNvSpPr>
          <p:nvPr/>
        </p:nvSpPr>
        <p:spPr bwMode="auto">
          <a:xfrm>
            <a:off x="4572000" y="1447800"/>
            <a:ext cx="4572000" cy="4154984"/>
          </a:xfrm>
          <a:prstGeom prst="rect">
            <a:avLst/>
          </a:prstGeom>
          <a:noFill/>
          <a:ln w="9525">
            <a:noFill/>
            <a:miter lim="800000"/>
            <a:headEnd/>
            <a:tailEnd/>
          </a:ln>
        </p:spPr>
        <p:txBody>
          <a:bodyPr>
            <a:spAutoFit/>
          </a:bodyPr>
          <a:lstStyle/>
          <a:p>
            <a:r>
              <a:rPr lang="en-US" sz="3300" dirty="0" err="1">
                <a:latin typeface="+mn-lt"/>
              </a:rPr>
              <a:t>Todas</a:t>
            </a:r>
            <a:r>
              <a:rPr lang="en-US" sz="3300" dirty="0">
                <a:latin typeface="+mn-lt"/>
              </a:rPr>
              <a:t> </a:t>
            </a:r>
            <a:r>
              <a:rPr lang="en-US" sz="3300" dirty="0" err="1">
                <a:latin typeface="+mn-lt"/>
              </a:rPr>
              <a:t>las</a:t>
            </a:r>
            <a:r>
              <a:rPr lang="en-US" sz="3300" dirty="0">
                <a:latin typeface="+mn-lt"/>
              </a:rPr>
              <a:t> </a:t>
            </a:r>
            <a:r>
              <a:rPr lang="en-US" sz="3300" dirty="0" err="1">
                <a:latin typeface="+mn-lt"/>
              </a:rPr>
              <a:t>deudas</a:t>
            </a:r>
            <a:r>
              <a:rPr lang="en-US" sz="3300" dirty="0">
                <a:latin typeface="+mn-lt"/>
              </a:rPr>
              <a:t> </a:t>
            </a:r>
            <a:r>
              <a:rPr lang="en-US" sz="3300" dirty="0" err="1">
                <a:latin typeface="+mn-lt"/>
              </a:rPr>
              <a:t>tienen</a:t>
            </a:r>
            <a:r>
              <a:rPr lang="en-US" sz="3300" dirty="0">
                <a:latin typeface="+mn-lt"/>
              </a:rPr>
              <a:t> </a:t>
            </a:r>
            <a:r>
              <a:rPr lang="en-US" sz="3300" dirty="0" err="1">
                <a:latin typeface="+mn-lt"/>
              </a:rPr>
              <a:t>que</a:t>
            </a:r>
            <a:r>
              <a:rPr lang="en-US" sz="3300" dirty="0">
                <a:latin typeface="+mn-lt"/>
              </a:rPr>
              <a:t> </a:t>
            </a:r>
            <a:r>
              <a:rPr lang="en-US" sz="3300" dirty="0" err="1">
                <a:latin typeface="+mn-lt"/>
              </a:rPr>
              <a:t>estar</a:t>
            </a:r>
            <a:r>
              <a:rPr lang="en-US" sz="3300" dirty="0">
                <a:latin typeface="+mn-lt"/>
              </a:rPr>
              <a:t> </a:t>
            </a:r>
            <a:r>
              <a:rPr lang="en-US" sz="3300" dirty="0" err="1" smtClean="0">
                <a:latin typeface="+mn-lt"/>
              </a:rPr>
              <a:t>pagadas</a:t>
            </a:r>
            <a:r>
              <a:rPr lang="en-US" sz="3300" dirty="0" smtClean="0">
                <a:latin typeface="+mn-lt"/>
              </a:rPr>
              <a:t>.</a:t>
            </a:r>
          </a:p>
          <a:p>
            <a:endParaRPr lang="en-US" sz="3300" dirty="0">
              <a:latin typeface="+mn-lt"/>
            </a:endParaRPr>
          </a:p>
          <a:p>
            <a:pPr>
              <a:buFont typeface="Courier New" pitchFamily="49" charset="0"/>
              <a:buChar char="o"/>
            </a:pPr>
            <a:r>
              <a:rPr lang="en-US" sz="3300" dirty="0" err="1">
                <a:latin typeface="+mn-lt"/>
              </a:rPr>
              <a:t>Esto</a:t>
            </a:r>
            <a:r>
              <a:rPr lang="en-US" sz="3300" dirty="0">
                <a:latin typeface="+mn-lt"/>
              </a:rPr>
              <a:t> </a:t>
            </a:r>
            <a:r>
              <a:rPr lang="en-US" sz="3300" dirty="0" err="1">
                <a:latin typeface="+mn-lt"/>
              </a:rPr>
              <a:t>incluye</a:t>
            </a:r>
            <a:r>
              <a:rPr lang="en-US" sz="3300" dirty="0">
                <a:latin typeface="+mn-lt"/>
              </a:rPr>
              <a:t> </a:t>
            </a:r>
            <a:r>
              <a:rPr lang="en-US" sz="3300" dirty="0" err="1">
                <a:latin typeface="+mn-lt"/>
              </a:rPr>
              <a:t>las</a:t>
            </a:r>
            <a:r>
              <a:rPr lang="en-US" sz="3300" dirty="0">
                <a:latin typeface="+mn-lt"/>
              </a:rPr>
              <a:t> </a:t>
            </a:r>
            <a:r>
              <a:rPr lang="en-US" sz="3300" dirty="0" err="1">
                <a:latin typeface="+mn-lt"/>
              </a:rPr>
              <a:t>deudas</a:t>
            </a:r>
            <a:r>
              <a:rPr lang="en-US" sz="3300" dirty="0">
                <a:latin typeface="+mn-lt"/>
              </a:rPr>
              <a:t> a la </a:t>
            </a:r>
            <a:r>
              <a:rPr lang="en-US" sz="3300" dirty="0" err="1">
                <a:latin typeface="+mn-lt"/>
              </a:rPr>
              <a:t>biblioteca</a:t>
            </a:r>
            <a:r>
              <a:rPr lang="en-US" sz="3300" dirty="0">
                <a:latin typeface="+mn-lt"/>
              </a:rPr>
              <a:t>, </a:t>
            </a:r>
            <a:r>
              <a:rPr lang="en-US" sz="3300" dirty="0" err="1">
                <a:latin typeface="+mn-lt"/>
              </a:rPr>
              <a:t>deudas</a:t>
            </a:r>
            <a:r>
              <a:rPr lang="en-US" sz="3300" dirty="0">
                <a:latin typeface="+mn-lt"/>
              </a:rPr>
              <a:t> de </a:t>
            </a:r>
            <a:r>
              <a:rPr lang="en-US" sz="3300" dirty="0" err="1">
                <a:latin typeface="+mn-lt"/>
              </a:rPr>
              <a:t>las</a:t>
            </a:r>
            <a:r>
              <a:rPr lang="en-US" sz="3300" dirty="0">
                <a:latin typeface="+mn-lt"/>
              </a:rPr>
              <a:t> </a:t>
            </a:r>
            <a:r>
              <a:rPr lang="en-US" sz="3300" dirty="0" err="1">
                <a:latin typeface="+mn-lt"/>
              </a:rPr>
              <a:t>clases</a:t>
            </a:r>
            <a:r>
              <a:rPr lang="en-US" sz="3300" dirty="0">
                <a:latin typeface="+mn-lt"/>
              </a:rPr>
              <a:t>, y </a:t>
            </a:r>
            <a:r>
              <a:rPr lang="en-US" sz="3300" dirty="0" err="1">
                <a:latin typeface="+mn-lt"/>
              </a:rPr>
              <a:t>libros</a:t>
            </a:r>
            <a:r>
              <a:rPr lang="en-US" sz="3300" dirty="0">
                <a:latin typeface="+mn-lt"/>
              </a:rPr>
              <a:t> </a:t>
            </a:r>
            <a:r>
              <a:rPr lang="en-US" sz="3300" dirty="0" err="1">
                <a:latin typeface="+mn-lt"/>
              </a:rPr>
              <a:t>perdidos</a:t>
            </a:r>
            <a:r>
              <a:rPr lang="en-US" sz="3300" dirty="0">
                <a:latin typeface="+mn-lt"/>
              </a:rPr>
              <a:t>.</a:t>
            </a:r>
          </a:p>
        </p:txBody>
      </p:sp>
      <p:cxnSp>
        <p:nvCxnSpPr>
          <p:cNvPr id="8" name="Straight Connector 7"/>
          <p:cNvCxnSpPr/>
          <p:nvPr/>
        </p:nvCxnSpPr>
        <p:spPr>
          <a:xfrm rot="5400000">
            <a:off x="1524000" y="-5314950"/>
            <a:ext cx="5638800" cy="0"/>
          </a:xfrm>
          <a:prstGeom prst="line">
            <a:avLst/>
          </a:prstGeom>
          <a:ln/>
        </p:spPr>
        <p:style>
          <a:lnRef idx="3">
            <a:schemeClr val="accent2"/>
          </a:lnRef>
          <a:fillRef idx="0">
            <a:schemeClr val="accent2"/>
          </a:fillRef>
          <a:effectRef idx="2">
            <a:schemeClr val="accent2"/>
          </a:effectRef>
          <a:fontRef idx="minor">
            <a:schemeClr val="tx1"/>
          </a:fontRef>
        </p:style>
      </p:cxnSp>
      <p:cxnSp>
        <p:nvCxnSpPr>
          <p:cNvPr id="7" name="Straight Connector 6"/>
          <p:cNvCxnSpPr/>
          <p:nvPr/>
        </p:nvCxnSpPr>
        <p:spPr>
          <a:xfrm rot="5400000">
            <a:off x="1524000" y="-377825"/>
            <a:ext cx="5638800" cy="0"/>
          </a:xfrm>
          <a:prstGeom prst="line">
            <a:avLst/>
          </a:prstGeom>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5"/>
          <p:cNvSpPr>
            <a:spLocks noGrp="1" noChangeArrowheads="1"/>
          </p:cNvSpPr>
          <p:nvPr>
            <p:ph type="title"/>
          </p:nvPr>
        </p:nvSpPr>
        <p:spPr>
          <a:xfrm>
            <a:off x="457200" y="274638"/>
            <a:ext cx="3733800" cy="1143000"/>
          </a:xfrm>
        </p:spPr>
        <p:txBody>
          <a:bodyPr/>
          <a:lstStyle/>
          <a:p>
            <a:pPr algn="ctr" eaLnBrk="1" hangingPunct="1"/>
            <a:r>
              <a:rPr lang="en-US" smtClean="0">
                <a:latin typeface="Cooper Black" pitchFamily="18" charset="0"/>
              </a:rPr>
              <a:t>Community Service</a:t>
            </a:r>
          </a:p>
        </p:txBody>
      </p:sp>
      <p:sp>
        <p:nvSpPr>
          <p:cNvPr id="18434" name="Rectangle 4"/>
          <p:cNvSpPr>
            <a:spLocks noGrp="1" noChangeArrowheads="1"/>
          </p:cNvSpPr>
          <p:nvPr>
            <p:ph sz="half" idx="1"/>
          </p:nvPr>
        </p:nvSpPr>
        <p:spPr>
          <a:xfrm>
            <a:off x="457200" y="1905000"/>
            <a:ext cx="3657600" cy="4525963"/>
          </a:xfrm>
        </p:spPr>
        <p:txBody>
          <a:bodyPr/>
          <a:lstStyle/>
          <a:p>
            <a:pPr eaLnBrk="1" hangingPunct="1">
              <a:lnSpc>
                <a:spcPct val="80000"/>
              </a:lnSpc>
            </a:pPr>
            <a:r>
              <a:rPr lang="en-US" sz="2400" dirty="0" smtClean="0">
                <a:latin typeface="Comic Sans MS" pitchFamily="66" charset="0"/>
              </a:rPr>
              <a:t>   </a:t>
            </a:r>
            <a:r>
              <a:rPr lang="en-US" sz="2400" dirty="0" smtClean="0"/>
              <a:t>All students must have </a:t>
            </a:r>
            <a:r>
              <a:rPr lang="en-US" sz="2400" b="1" dirty="0"/>
              <a:t>2</a:t>
            </a:r>
            <a:r>
              <a:rPr lang="en-US" sz="2400" b="1" dirty="0" smtClean="0"/>
              <a:t>5 hours</a:t>
            </a:r>
            <a:r>
              <a:rPr lang="en-US" sz="2400" dirty="0" smtClean="0"/>
              <a:t> of community service submitted and entered into the school’s database.</a:t>
            </a:r>
          </a:p>
          <a:p>
            <a:pPr eaLnBrk="1" hangingPunct="1">
              <a:lnSpc>
                <a:spcPct val="80000"/>
              </a:lnSpc>
            </a:pPr>
            <a:endParaRPr lang="en-US" sz="2400" b="1" dirty="0" smtClean="0"/>
          </a:p>
          <a:p>
            <a:pPr eaLnBrk="1" hangingPunct="1">
              <a:lnSpc>
                <a:spcPct val="80000"/>
              </a:lnSpc>
            </a:pPr>
            <a:r>
              <a:rPr lang="en-US" sz="2400" dirty="0" smtClean="0"/>
              <a:t>For questions, please speak to your child’s lead teacher.</a:t>
            </a:r>
          </a:p>
        </p:txBody>
      </p:sp>
      <p:sp>
        <p:nvSpPr>
          <p:cNvPr id="18435" name="Content Placeholder 4"/>
          <p:cNvSpPr>
            <a:spLocks noGrp="1"/>
          </p:cNvSpPr>
          <p:nvPr>
            <p:ph sz="half" idx="2"/>
          </p:nvPr>
        </p:nvSpPr>
        <p:spPr>
          <a:xfrm>
            <a:off x="4953000" y="1752600"/>
            <a:ext cx="3733800" cy="3962400"/>
          </a:xfrm>
        </p:spPr>
        <p:txBody>
          <a:bodyPr/>
          <a:lstStyle/>
          <a:p>
            <a:r>
              <a:rPr lang="es-ES" sz="2400" dirty="0" smtClean="0"/>
              <a:t>Todos los estudiantes deben tener 25 horas comunitarias.</a:t>
            </a:r>
            <a:endParaRPr lang="es-ES" sz="2400" b="1" dirty="0" smtClean="0"/>
          </a:p>
          <a:p>
            <a:pPr>
              <a:buFont typeface="Wingdings 2" pitchFamily="18" charset="2"/>
              <a:buNone/>
            </a:pPr>
            <a:endParaRPr lang="es-ES" sz="2400" dirty="0" smtClean="0"/>
          </a:p>
          <a:p>
            <a:r>
              <a:rPr lang="es-ES" sz="2400" dirty="0" smtClean="0"/>
              <a:t>Si usted tiene cualquier pregunta, por favor</a:t>
            </a:r>
            <a:r>
              <a:rPr lang="en-US" sz="2400" b="1" dirty="0" smtClean="0"/>
              <a:t> </a:t>
            </a:r>
            <a:r>
              <a:rPr lang="en-US" sz="2400" dirty="0" err="1" smtClean="0"/>
              <a:t>póngase</a:t>
            </a:r>
            <a:r>
              <a:rPr lang="en-US" sz="2400" dirty="0" smtClean="0"/>
              <a:t> en </a:t>
            </a:r>
            <a:r>
              <a:rPr lang="en-US" sz="2400" dirty="0" err="1" smtClean="0"/>
              <a:t>contacto</a:t>
            </a:r>
            <a:r>
              <a:rPr lang="es-ES" sz="2400" dirty="0" smtClean="0"/>
              <a:t> con la maestra de la academia.</a:t>
            </a:r>
            <a:endParaRPr lang="en-US" sz="2400" dirty="0" smtClean="0"/>
          </a:p>
        </p:txBody>
      </p:sp>
      <p:cxnSp>
        <p:nvCxnSpPr>
          <p:cNvPr id="4" name="Straight Connector 3"/>
          <p:cNvCxnSpPr/>
          <p:nvPr/>
        </p:nvCxnSpPr>
        <p:spPr>
          <a:xfrm rot="5400000">
            <a:off x="1676400" y="-835025"/>
            <a:ext cx="5638800" cy="0"/>
          </a:xfrm>
          <a:prstGeom prst="line">
            <a:avLst/>
          </a:prstGeom>
          <a:ln/>
        </p:spPr>
        <p:style>
          <a:lnRef idx="3">
            <a:schemeClr val="accent2"/>
          </a:lnRef>
          <a:fillRef idx="0">
            <a:schemeClr val="accent2"/>
          </a:fillRef>
          <a:effectRef idx="2">
            <a:schemeClr val="accent2"/>
          </a:effectRef>
          <a:fontRef idx="minor">
            <a:schemeClr val="tx1"/>
          </a:fontRef>
        </p:style>
      </p:cxnSp>
      <p:sp>
        <p:nvSpPr>
          <p:cNvPr id="18437" name="TextBox 5"/>
          <p:cNvSpPr txBox="1">
            <a:spLocks noChangeArrowheads="1"/>
          </p:cNvSpPr>
          <p:nvPr/>
        </p:nvSpPr>
        <p:spPr bwMode="auto">
          <a:xfrm>
            <a:off x="4724400" y="152400"/>
            <a:ext cx="4419600" cy="2216150"/>
          </a:xfrm>
          <a:prstGeom prst="rect">
            <a:avLst/>
          </a:prstGeom>
          <a:noFill/>
          <a:ln w="9525">
            <a:noFill/>
            <a:miter lim="800000"/>
            <a:headEnd/>
            <a:tailEnd/>
          </a:ln>
        </p:spPr>
        <p:txBody>
          <a:bodyPr>
            <a:spAutoFit/>
          </a:bodyPr>
          <a:lstStyle/>
          <a:p>
            <a:pPr algn="ctr"/>
            <a:r>
              <a:rPr lang="en-US" sz="4600" dirty="0" err="1">
                <a:latin typeface="Cooper Black" pitchFamily="18" charset="0"/>
              </a:rPr>
              <a:t>Horas</a:t>
            </a:r>
            <a:endParaRPr lang="en-US" sz="4600" dirty="0">
              <a:latin typeface="Cooper Black" pitchFamily="18" charset="0"/>
            </a:endParaRPr>
          </a:p>
          <a:p>
            <a:pPr algn="ctr"/>
            <a:r>
              <a:rPr lang="en-US" sz="4600" dirty="0" err="1">
                <a:latin typeface="Cooper Black" pitchFamily="18" charset="0"/>
              </a:rPr>
              <a:t>Comunitarias</a:t>
            </a:r>
            <a:r>
              <a:rPr lang="en-US" sz="4600" dirty="0">
                <a:latin typeface="Cooper Black" pitchFamily="18" charset="0"/>
              </a:rPr>
              <a:t> </a:t>
            </a:r>
          </a:p>
          <a:p>
            <a:endParaRPr lang="en-US" sz="4600" dirty="0">
              <a:latin typeface="Cooper Black"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5"/>
          <p:cNvSpPr>
            <a:spLocks noGrp="1" noChangeArrowheads="1"/>
          </p:cNvSpPr>
          <p:nvPr>
            <p:ph type="title"/>
          </p:nvPr>
        </p:nvSpPr>
        <p:spPr>
          <a:xfrm>
            <a:off x="457200" y="274638"/>
            <a:ext cx="3733800" cy="1782762"/>
          </a:xfrm>
        </p:spPr>
        <p:txBody>
          <a:bodyPr/>
          <a:lstStyle/>
          <a:p>
            <a:pPr algn="ctr" eaLnBrk="1" hangingPunct="1"/>
            <a:r>
              <a:rPr lang="en-US" sz="4800" smtClean="0">
                <a:latin typeface="Cooper Black" pitchFamily="18" charset="0"/>
              </a:rPr>
              <a:t>Outdoor Suspension</a:t>
            </a:r>
          </a:p>
        </p:txBody>
      </p:sp>
      <p:sp>
        <p:nvSpPr>
          <p:cNvPr id="19458" name="Rectangle 4"/>
          <p:cNvSpPr>
            <a:spLocks noGrp="1" noChangeArrowheads="1"/>
          </p:cNvSpPr>
          <p:nvPr>
            <p:ph idx="1"/>
          </p:nvPr>
        </p:nvSpPr>
        <p:spPr>
          <a:xfrm>
            <a:off x="152400" y="2133600"/>
            <a:ext cx="4038600" cy="4724400"/>
          </a:xfrm>
        </p:spPr>
        <p:txBody>
          <a:bodyPr/>
          <a:lstStyle/>
          <a:p>
            <a:pPr eaLnBrk="1" hangingPunct="1">
              <a:buFontTx/>
              <a:buNone/>
            </a:pPr>
            <a:r>
              <a:rPr lang="en-US" sz="4000" dirty="0" smtClean="0"/>
              <a:t>   </a:t>
            </a:r>
            <a:r>
              <a:rPr lang="en-US" sz="2800" dirty="0" smtClean="0"/>
              <a:t>Students must not have been on outdoor suspension for </a:t>
            </a:r>
            <a:r>
              <a:rPr lang="en-US" sz="2800" dirty="0"/>
              <a:t>5</a:t>
            </a:r>
            <a:r>
              <a:rPr lang="en-US" sz="2800" dirty="0" smtClean="0"/>
              <a:t> or more days or on indoor suspension (SCSI) for 5 or more days.</a:t>
            </a:r>
          </a:p>
          <a:p>
            <a:pPr algn="ctr" eaLnBrk="1" hangingPunct="1">
              <a:buFontTx/>
              <a:buNone/>
            </a:pPr>
            <a:endParaRPr lang="en-US" sz="2800" dirty="0" smtClean="0"/>
          </a:p>
        </p:txBody>
      </p:sp>
      <p:cxnSp>
        <p:nvCxnSpPr>
          <p:cNvPr id="4" name="Straight Connector 3"/>
          <p:cNvCxnSpPr/>
          <p:nvPr/>
        </p:nvCxnSpPr>
        <p:spPr>
          <a:xfrm rot="5400000">
            <a:off x="1828800" y="-225425"/>
            <a:ext cx="5638800" cy="0"/>
          </a:xfrm>
          <a:prstGeom prst="line">
            <a:avLst/>
          </a:prstGeom>
          <a:ln/>
        </p:spPr>
        <p:style>
          <a:lnRef idx="3">
            <a:schemeClr val="accent2"/>
          </a:lnRef>
          <a:fillRef idx="0">
            <a:schemeClr val="accent2"/>
          </a:fillRef>
          <a:effectRef idx="2">
            <a:schemeClr val="accent2"/>
          </a:effectRef>
          <a:fontRef idx="minor">
            <a:schemeClr val="tx1"/>
          </a:fontRef>
        </p:style>
      </p:cxnSp>
      <p:sp>
        <p:nvSpPr>
          <p:cNvPr id="5" name="TextBox 4"/>
          <p:cNvSpPr txBox="1"/>
          <p:nvPr/>
        </p:nvSpPr>
        <p:spPr>
          <a:xfrm>
            <a:off x="4953000" y="381000"/>
            <a:ext cx="3886200" cy="2308225"/>
          </a:xfrm>
          <a:prstGeom prst="rect">
            <a:avLst/>
          </a:prstGeom>
          <a:noFill/>
        </p:spPr>
        <p:txBody>
          <a:bodyPr>
            <a:spAutoFit/>
          </a:bodyPr>
          <a:lstStyle/>
          <a:p>
            <a:pPr algn="ctr">
              <a:defRPr/>
            </a:pPr>
            <a:r>
              <a:rPr lang="en-US" sz="4800" dirty="0" err="1">
                <a:latin typeface="Cooper Black" pitchFamily="18" charset="0"/>
                <a:ea typeface="+mj-ea"/>
                <a:cs typeface="+mj-cs"/>
              </a:rPr>
              <a:t>Suspensión</a:t>
            </a:r>
            <a:r>
              <a:rPr lang="en-US" sz="4800" dirty="0">
                <a:latin typeface="Cooper Black" pitchFamily="18" charset="0"/>
                <a:ea typeface="+mj-ea"/>
                <a:cs typeface="+mj-cs"/>
              </a:rPr>
              <a:t> </a:t>
            </a:r>
            <a:r>
              <a:rPr lang="en-US" sz="4800" dirty="0" err="1">
                <a:latin typeface="Cooper Black" pitchFamily="18" charset="0"/>
                <a:ea typeface="+mj-ea"/>
                <a:cs typeface="+mj-cs"/>
              </a:rPr>
              <a:t>fuera</a:t>
            </a:r>
            <a:r>
              <a:rPr lang="en-US" sz="4800" dirty="0">
                <a:latin typeface="Cooper Black" pitchFamily="18" charset="0"/>
                <a:ea typeface="+mj-ea"/>
                <a:cs typeface="+mj-cs"/>
              </a:rPr>
              <a:t> del </a:t>
            </a:r>
            <a:r>
              <a:rPr lang="en-US" sz="4800" dirty="0" err="1">
                <a:latin typeface="Cooper Black" pitchFamily="18" charset="0"/>
                <a:ea typeface="+mj-ea"/>
                <a:cs typeface="+mj-cs"/>
              </a:rPr>
              <a:t>colegio</a:t>
            </a:r>
            <a:endParaRPr lang="en-US" sz="4800" dirty="0">
              <a:latin typeface="Cooper Black" pitchFamily="18" charset="0"/>
              <a:ea typeface="+mj-ea"/>
              <a:cs typeface="+mj-cs"/>
            </a:endParaRPr>
          </a:p>
        </p:txBody>
      </p:sp>
      <p:sp>
        <p:nvSpPr>
          <p:cNvPr id="19461" name="TextBox 5"/>
          <p:cNvSpPr txBox="1">
            <a:spLocks noChangeArrowheads="1"/>
          </p:cNvSpPr>
          <p:nvPr/>
        </p:nvSpPr>
        <p:spPr bwMode="auto">
          <a:xfrm>
            <a:off x="5410200" y="2971800"/>
            <a:ext cx="3429000" cy="3108543"/>
          </a:xfrm>
          <a:prstGeom prst="rect">
            <a:avLst/>
          </a:prstGeom>
          <a:noFill/>
          <a:ln w="9525">
            <a:noFill/>
            <a:miter lim="800000"/>
            <a:headEnd/>
            <a:tailEnd/>
          </a:ln>
        </p:spPr>
        <p:txBody>
          <a:bodyPr>
            <a:spAutoFit/>
          </a:bodyPr>
          <a:lstStyle/>
          <a:p>
            <a:pPr algn="ctr"/>
            <a:r>
              <a:rPr lang="es-ES" sz="2800" dirty="0">
                <a:latin typeface="+mn-lt"/>
              </a:rPr>
              <a:t>Estudiantes no pueden tener m</a:t>
            </a:r>
            <a:r>
              <a:rPr lang="en-US" sz="2800" dirty="0" err="1">
                <a:latin typeface="+mn-lt"/>
              </a:rPr>
              <a:t>ás</a:t>
            </a:r>
            <a:r>
              <a:rPr lang="en-US" sz="2800" dirty="0">
                <a:latin typeface="+mn-lt"/>
              </a:rPr>
              <a:t> </a:t>
            </a:r>
            <a:r>
              <a:rPr lang="en-US" sz="2800" dirty="0" smtClean="0">
                <a:latin typeface="+mn-lt"/>
              </a:rPr>
              <a:t>de </a:t>
            </a:r>
            <a:r>
              <a:rPr lang="es-ES" sz="2800" dirty="0">
                <a:latin typeface="+mn-lt"/>
              </a:rPr>
              <a:t>5</a:t>
            </a:r>
            <a:r>
              <a:rPr lang="es-ES" sz="2800" dirty="0" smtClean="0">
                <a:latin typeface="+mn-lt"/>
              </a:rPr>
              <a:t> </a:t>
            </a:r>
            <a:r>
              <a:rPr lang="es-ES" sz="2800" dirty="0">
                <a:latin typeface="+mn-lt"/>
              </a:rPr>
              <a:t>días de </a:t>
            </a:r>
            <a:r>
              <a:rPr lang="es-ES" sz="2800" dirty="0" smtClean="0">
                <a:latin typeface="+mn-lt"/>
              </a:rPr>
              <a:t>suspensión afuera del colegio o 5 </a:t>
            </a:r>
            <a:r>
              <a:rPr lang="es-ES" sz="2800" dirty="0" err="1" smtClean="0">
                <a:latin typeface="+mn-lt"/>
              </a:rPr>
              <a:t>dias</a:t>
            </a:r>
            <a:r>
              <a:rPr lang="es-ES" sz="2800" dirty="0" smtClean="0">
                <a:latin typeface="+mn-lt"/>
              </a:rPr>
              <a:t> de suspensión dentro del colegio.</a:t>
            </a:r>
            <a:endParaRPr lang="es-ES" sz="2800" dirty="0">
              <a:latin typeface="+mn-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4"/>
          <p:cNvSpPr>
            <a:spLocks noGrp="1" noChangeArrowheads="1"/>
          </p:cNvSpPr>
          <p:nvPr>
            <p:ph type="title"/>
          </p:nvPr>
        </p:nvSpPr>
        <p:spPr>
          <a:xfrm>
            <a:off x="228600" y="152400"/>
            <a:ext cx="3810000" cy="1143000"/>
          </a:xfrm>
        </p:spPr>
        <p:txBody>
          <a:bodyPr/>
          <a:lstStyle/>
          <a:p>
            <a:pPr algn="ctr" eaLnBrk="1" hangingPunct="1"/>
            <a:r>
              <a:rPr lang="en-US" sz="4800" dirty="0" smtClean="0">
                <a:latin typeface="Cooper Black" pitchFamily="18" charset="0"/>
              </a:rPr>
              <a:t>G.P.A.</a:t>
            </a:r>
          </a:p>
        </p:txBody>
      </p:sp>
      <p:sp>
        <p:nvSpPr>
          <p:cNvPr id="20482" name="Rectangle 4"/>
          <p:cNvSpPr>
            <a:spLocks noGrp="1" noChangeArrowheads="1"/>
          </p:cNvSpPr>
          <p:nvPr>
            <p:ph idx="1"/>
          </p:nvPr>
        </p:nvSpPr>
        <p:spPr>
          <a:xfrm>
            <a:off x="381000" y="1219200"/>
            <a:ext cx="3733800" cy="4525963"/>
          </a:xfrm>
        </p:spPr>
        <p:txBody>
          <a:bodyPr/>
          <a:lstStyle/>
          <a:p>
            <a:pPr eaLnBrk="1" hangingPunct="1"/>
            <a:r>
              <a:rPr lang="en-US" sz="2400" dirty="0" smtClean="0"/>
              <a:t>Students must have a 2.0 GPA to participate in senior events.</a:t>
            </a:r>
          </a:p>
        </p:txBody>
      </p:sp>
      <p:cxnSp>
        <p:nvCxnSpPr>
          <p:cNvPr id="12" name="Straight Connector 11"/>
          <p:cNvCxnSpPr/>
          <p:nvPr/>
        </p:nvCxnSpPr>
        <p:spPr>
          <a:xfrm rot="5400000">
            <a:off x="1447800" y="-304800"/>
            <a:ext cx="5638800" cy="0"/>
          </a:xfrm>
          <a:prstGeom prst="line">
            <a:avLst/>
          </a:prstGeom>
          <a:ln/>
        </p:spPr>
        <p:style>
          <a:lnRef idx="3">
            <a:schemeClr val="accent2"/>
          </a:lnRef>
          <a:fillRef idx="0">
            <a:schemeClr val="accent2"/>
          </a:fillRef>
          <a:effectRef idx="2">
            <a:schemeClr val="accent2"/>
          </a:effectRef>
          <a:fontRef idx="minor">
            <a:schemeClr val="tx1"/>
          </a:fontRef>
        </p:style>
      </p:cxnSp>
      <p:sp>
        <p:nvSpPr>
          <p:cNvPr id="20487" name="Rectangle 20"/>
          <p:cNvSpPr>
            <a:spLocks noChangeArrowheads="1"/>
          </p:cNvSpPr>
          <p:nvPr/>
        </p:nvSpPr>
        <p:spPr bwMode="auto">
          <a:xfrm>
            <a:off x="4419600" y="1219200"/>
            <a:ext cx="4191000" cy="2456057"/>
          </a:xfrm>
          <a:prstGeom prst="rect">
            <a:avLst/>
          </a:prstGeom>
          <a:noFill/>
          <a:ln w="9525">
            <a:noFill/>
            <a:miter lim="800000"/>
            <a:headEnd/>
            <a:tailEnd/>
          </a:ln>
        </p:spPr>
        <p:txBody>
          <a:bodyPr>
            <a:spAutoFit/>
          </a:bodyPr>
          <a:lstStyle/>
          <a:p>
            <a:pPr marL="419100" indent="-382588">
              <a:spcBef>
                <a:spcPct val="20000"/>
              </a:spcBef>
              <a:buClr>
                <a:schemeClr val="accent1"/>
              </a:buClr>
              <a:buSzPct val="80000"/>
              <a:buFont typeface="Wingdings 2" pitchFamily="18" charset="2"/>
              <a:buChar char=""/>
            </a:pPr>
            <a:r>
              <a:rPr lang="es-EC" sz="2400" dirty="0">
                <a:latin typeface="+mn-lt"/>
              </a:rPr>
              <a:t>Estudiantes deben de tener </a:t>
            </a:r>
            <a:r>
              <a:rPr lang="es-EC" sz="2400" dirty="0" smtClean="0">
                <a:latin typeface="+mn-lt"/>
              </a:rPr>
              <a:t>un 2.0 GPA para participar en los eventos de los </a:t>
            </a:r>
            <a:r>
              <a:rPr lang="es-EC" sz="2400" dirty="0" err="1" smtClean="0">
                <a:latin typeface="+mn-lt"/>
              </a:rPr>
              <a:t>seniors</a:t>
            </a:r>
            <a:r>
              <a:rPr lang="es-EC" sz="2400" dirty="0" smtClean="0">
                <a:latin typeface="+mn-lt"/>
              </a:rPr>
              <a:t>. </a:t>
            </a:r>
            <a:endParaRPr lang="es-ES" sz="2400" dirty="0">
              <a:latin typeface="+mn-lt"/>
            </a:endParaRPr>
          </a:p>
          <a:p>
            <a:pPr marL="419100" indent="-382588">
              <a:spcBef>
                <a:spcPct val="20000"/>
              </a:spcBef>
              <a:buClr>
                <a:schemeClr val="accent1"/>
              </a:buClr>
              <a:buSzPct val="80000"/>
              <a:buFont typeface="Wingdings 2" pitchFamily="18" charset="2"/>
              <a:buChar char=""/>
            </a:pPr>
            <a:endParaRPr lang="es-ES" sz="2400" dirty="0">
              <a:latin typeface="Comic Sans MS" pitchFamily="66" charset="0"/>
            </a:endParaRPr>
          </a:p>
          <a:p>
            <a:pPr marL="419100" indent="-382588">
              <a:spcBef>
                <a:spcPct val="20000"/>
              </a:spcBef>
              <a:buClr>
                <a:schemeClr val="accent1"/>
              </a:buClr>
              <a:buSzPct val="80000"/>
              <a:buFont typeface="Wingdings 2" pitchFamily="18" charset="2"/>
              <a:buChar char=""/>
            </a:pPr>
            <a:endParaRPr lang="es-ES" sz="2400" dirty="0">
              <a:latin typeface="Comic Sans MS" pitchFamily="66" charset="0"/>
            </a:endParaRPr>
          </a:p>
        </p:txBody>
      </p:sp>
      <p:sp>
        <p:nvSpPr>
          <p:cNvPr id="11" name="Rectangle 4"/>
          <p:cNvSpPr txBox="1">
            <a:spLocks noChangeArrowheads="1"/>
          </p:cNvSpPr>
          <p:nvPr/>
        </p:nvSpPr>
        <p:spPr bwMode="auto">
          <a:xfrm>
            <a:off x="4876800" y="152400"/>
            <a:ext cx="3810000" cy="1143000"/>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bodyPr>
          <a:lstStyle>
            <a:lvl1pPr algn="l" rtl="0" eaLnBrk="0" fontAlgn="base" hangingPunct="0">
              <a:spcBef>
                <a:spcPct val="0"/>
              </a:spcBef>
              <a:spcAft>
                <a:spcPct val="0"/>
              </a:spcAft>
              <a:defRPr sz="4600" kern="1200">
                <a:solidFill>
                  <a:schemeClr val="tx1"/>
                </a:solidFill>
                <a:latin typeface="+mj-lt"/>
                <a:ea typeface="+mj-ea"/>
                <a:cs typeface="+mj-cs"/>
              </a:defRPr>
            </a:lvl1pPr>
            <a:lvl2pPr algn="l" rtl="0" eaLnBrk="0" fontAlgn="base" hangingPunct="0">
              <a:spcBef>
                <a:spcPct val="0"/>
              </a:spcBef>
              <a:spcAft>
                <a:spcPct val="0"/>
              </a:spcAft>
              <a:defRPr sz="4600">
                <a:solidFill>
                  <a:schemeClr val="tx1"/>
                </a:solidFill>
                <a:latin typeface="Franklin Gothic Book" pitchFamily="34" charset="0"/>
              </a:defRPr>
            </a:lvl2pPr>
            <a:lvl3pPr algn="l" rtl="0" eaLnBrk="0" fontAlgn="base" hangingPunct="0">
              <a:spcBef>
                <a:spcPct val="0"/>
              </a:spcBef>
              <a:spcAft>
                <a:spcPct val="0"/>
              </a:spcAft>
              <a:defRPr sz="4600">
                <a:solidFill>
                  <a:schemeClr val="tx1"/>
                </a:solidFill>
                <a:latin typeface="Franklin Gothic Book" pitchFamily="34" charset="0"/>
              </a:defRPr>
            </a:lvl3pPr>
            <a:lvl4pPr algn="l" rtl="0" eaLnBrk="0" fontAlgn="base" hangingPunct="0">
              <a:spcBef>
                <a:spcPct val="0"/>
              </a:spcBef>
              <a:spcAft>
                <a:spcPct val="0"/>
              </a:spcAft>
              <a:defRPr sz="4600">
                <a:solidFill>
                  <a:schemeClr val="tx1"/>
                </a:solidFill>
                <a:latin typeface="Franklin Gothic Book" pitchFamily="34" charset="0"/>
              </a:defRPr>
            </a:lvl4pPr>
            <a:lvl5pPr algn="l" rtl="0" eaLnBrk="0" fontAlgn="base" hangingPunct="0">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a:lstStyle>
          <a:p>
            <a:pPr algn="ctr" eaLnBrk="1" hangingPunct="1"/>
            <a:r>
              <a:rPr lang="en-US" sz="4800" dirty="0" smtClean="0">
                <a:latin typeface="Cooper Black" pitchFamily="18" charset="0"/>
              </a:rPr>
              <a:t>G.P.A.</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a:xfrm>
            <a:off x="457200" y="274638"/>
            <a:ext cx="3733800" cy="1143000"/>
          </a:xfrm>
        </p:spPr>
        <p:txBody>
          <a:bodyPr/>
          <a:lstStyle/>
          <a:p>
            <a:pPr algn="ctr" eaLnBrk="1" hangingPunct="1"/>
            <a:r>
              <a:rPr lang="en-US" sz="4800" smtClean="0">
                <a:latin typeface="Cooper Black" pitchFamily="18" charset="0"/>
              </a:rPr>
              <a:t>Misconduct</a:t>
            </a:r>
          </a:p>
        </p:txBody>
      </p:sp>
      <p:sp>
        <p:nvSpPr>
          <p:cNvPr id="21506" name="Rectangle 3"/>
          <p:cNvSpPr>
            <a:spLocks noGrp="1" noChangeArrowheads="1"/>
          </p:cNvSpPr>
          <p:nvPr>
            <p:ph idx="1"/>
          </p:nvPr>
        </p:nvSpPr>
        <p:spPr>
          <a:xfrm>
            <a:off x="381000" y="1981200"/>
            <a:ext cx="3810000" cy="5029200"/>
          </a:xfrm>
        </p:spPr>
        <p:txBody>
          <a:bodyPr/>
          <a:lstStyle/>
          <a:p>
            <a:pPr eaLnBrk="1" hangingPunct="1">
              <a:buFontTx/>
              <a:buNone/>
            </a:pPr>
            <a:r>
              <a:rPr lang="en-US" sz="1800" dirty="0" smtClean="0"/>
              <a:t>	</a:t>
            </a:r>
            <a:r>
              <a:rPr lang="en-US" sz="2400" dirty="0" smtClean="0"/>
              <a:t>Any Senior who is found in possession of any illegal substance or whose behavior is disruptive at a Ferguson-sponsored event, as deemed by an administrator, will be automatically excluded from all future senior activities.</a:t>
            </a:r>
          </a:p>
          <a:p>
            <a:pPr eaLnBrk="1" hangingPunct="1">
              <a:buFontTx/>
              <a:buNone/>
            </a:pPr>
            <a:endParaRPr lang="en-US" sz="1800" dirty="0" smtClean="0"/>
          </a:p>
        </p:txBody>
      </p:sp>
      <p:cxnSp>
        <p:nvCxnSpPr>
          <p:cNvPr id="4" name="Straight Connector 3"/>
          <p:cNvCxnSpPr/>
          <p:nvPr/>
        </p:nvCxnSpPr>
        <p:spPr>
          <a:xfrm rot="5400000">
            <a:off x="1524000" y="-225425"/>
            <a:ext cx="5638800" cy="0"/>
          </a:xfrm>
          <a:prstGeom prst="line">
            <a:avLst/>
          </a:prstGeom>
          <a:ln/>
        </p:spPr>
        <p:style>
          <a:lnRef idx="3">
            <a:schemeClr val="accent2"/>
          </a:lnRef>
          <a:fillRef idx="0">
            <a:schemeClr val="accent2"/>
          </a:fillRef>
          <a:effectRef idx="2">
            <a:schemeClr val="accent2"/>
          </a:effectRef>
          <a:fontRef idx="minor">
            <a:schemeClr val="tx1"/>
          </a:fontRef>
        </p:style>
      </p:cxnSp>
      <p:sp>
        <p:nvSpPr>
          <p:cNvPr id="21508" name="Rectangle 4"/>
          <p:cNvSpPr>
            <a:spLocks noChangeArrowheads="1"/>
          </p:cNvSpPr>
          <p:nvPr/>
        </p:nvSpPr>
        <p:spPr bwMode="auto">
          <a:xfrm>
            <a:off x="4876800" y="152400"/>
            <a:ext cx="3810000" cy="1570038"/>
          </a:xfrm>
          <a:prstGeom prst="rect">
            <a:avLst/>
          </a:prstGeom>
          <a:noFill/>
          <a:ln w="9525">
            <a:noFill/>
            <a:miter lim="800000"/>
            <a:headEnd/>
            <a:tailEnd/>
          </a:ln>
        </p:spPr>
        <p:txBody>
          <a:bodyPr>
            <a:spAutoFit/>
          </a:bodyPr>
          <a:lstStyle/>
          <a:p>
            <a:r>
              <a:rPr lang="en-US" sz="4800">
                <a:latin typeface="Cooper Black" pitchFamily="18" charset="0"/>
              </a:rPr>
              <a:t>Mala Conducta</a:t>
            </a:r>
          </a:p>
        </p:txBody>
      </p:sp>
      <p:sp>
        <p:nvSpPr>
          <p:cNvPr id="21509" name="TextBox 5"/>
          <p:cNvSpPr txBox="1">
            <a:spLocks noChangeArrowheads="1"/>
          </p:cNvSpPr>
          <p:nvPr/>
        </p:nvSpPr>
        <p:spPr bwMode="auto">
          <a:xfrm>
            <a:off x="4800600" y="1828800"/>
            <a:ext cx="4038600" cy="4894263"/>
          </a:xfrm>
          <a:prstGeom prst="rect">
            <a:avLst/>
          </a:prstGeom>
          <a:noFill/>
          <a:ln w="9525">
            <a:noFill/>
            <a:miter lim="800000"/>
            <a:headEnd/>
            <a:tailEnd/>
          </a:ln>
        </p:spPr>
        <p:txBody>
          <a:bodyPr>
            <a:spAutoFit/>
          </a:bodyPr>
          <a:lstStyle/>
          <a:p>
            <a:r>
              <a:rPr lang="es-ES" sz="2400"/>
              <a:t>Cualquier estudiante en el grado 12 que se encuentra en posesión de cualquier sustancia ilegal o cuyo comportamiento es perturbador en un evento patrocinado por John A. Ferguson, según se considere por un administrador, será automáticamente excluido de todas las actividades de alto nivel en el futuro.</a:t>
            </a:r>
            <a:endParaRPr lang="en-US" sz="2200">
              <a:latin typeface="Comic Sans MS" pitchFamily="66"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1255</TotalTime>
  <Words>1213</Words>
  <Application>Microsoft Office PowerPoint</Application>
  <PresentationFormat>On-screen Show (4:3)</PresentationFormat>
  <Paragraphs>170</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Technic</vt:lpstr>
      <vt:lpstr>Welcome to Senior Parent Night</vt:lpstr>
      <vt:lpstr>We want you….  to be involved!</vt:lpstr>
      <vt:lpstr>PowerPoint Presentation</vt:lpstr>
      <vt:lpstr>Attendance</vt:lpstr>
      <vt:lpstr>Finances</vt:lpstr>
      <vt:lpstr>Community Service</vt:lpstr>
      <vt:lpstr>Outdoor Suspension</vt:lpstr>
      <vt:lpstr>G.P.A.</vt:lpstr>
      <vt:lpstr>Misconduct</vt:lpstr>
      <vt:lpstr>Other Requirements</vt:lpstr>
      <vt:lpstr>Important Dates</vt:lpstr>
      <vt:lpstr>College Information Presentations</vt:lpstr>
      <vt:lpstr>Yearbook Online Sales</vt:lpstr>
      <vt:lpstr>If you need to contact us...</vt:lpstr>
      <vt:lpstr>E-Mail Blast</vt:lpstr>
      <vt:lpstr>PowerPoint Presentation</vt:lpstr>
      <vt:lpstr>On Your Way Out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Senior Parent Night</dc:title>
  <dc:creator>281827</dc:creator>
  <cp:lastModifiedBy>Rae-schulze, Tanya N.</cp:lastModifiedBy>
  <cp:revision>81</cp:revision>
  <dcterms:created xsi:type="dcterms:W3CDTF">2008-10-05T22:12:11Z</dcterms:created>
  <dcterms:modified xsi:type="dcterms:W3CDTF">2012-09-06T16:28:07Z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TC010171251033</vt:lpwstr>
  </property>
</Properties>
</file>